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3" r:id="rId1"/>
    <p:sldMasterId id="2147483665" r:id="rId2"/>
  </p:sldMasterIdLst>
  <p:notesMasterIdLst>
    <p:notesMasterId r:id="rId38"/>
  </p:notesMasterIdLst>
  <p:handoutMasterIdLst>
    <p:handoutMasterId r:id="rId39"/>
  </p:handoutMasterIdLst>
  <p:sldIdLst>
    <p:sldId id="792" r:id="rId3"/>
    <p:sldId id="760" r:id="rId4"/>
    <p:sldId id="752" r:id="rId5"/>
    <p:sldId id="782" r:id="rId6"/>
    <p:sldId id="754" r:id="rId7"/>
    <p:sldId id="755" r:id="rId8"/>
    <p:sldId id="756" r:id="rId9"/>
    <p:sldId id="791" r:id="rId10"/>
    <p:sldId id="757" r:id="rId11"/>
    <p:sldId id="794" r:id="rId12"/>
    <p:sldId id="783" r:id="rId13"/>
    <p:sldId id="759" r:id="rId14"/>
    <p:sldId id="758" r:id="rId15"/>
    <p:sldId id="762" r:id="rId16"/>
    <p:sldId id="763" r:id="rId17"/>
    <p:sldId id="764" r:id="rId18"/>
    <p:sldId id="795" r:id="rId19"/>
    <p:sldId id="765" r:id="rId20"/>
    <p:sldId id="799" r:id="rId21"/>
    <p:sldId id="766" r:id="rId22"/>
    <p:sldId id="767" r:id="rId23"/>
    <p:sldId id="768" r:id="rId24"/>
    <p:sldId id="769" r:id="rId25"/>
    <p:sldId id="800" r:id="rId26"/>
    <p:sldId id="770" r:id="rId27"/>
    <p:sldId id="796" r:id="rId28"/>
    <p:sldId id="771" r:id="rId29"/>
    <p:sldId id="798" r:id="rId30"/>
    <p:sldId id="777" r:id="rId31"/>
    <p:sldId id="778" r:id="rId32"/>
    <p:sldId id="779" r:id="rId33"/>
    <p:sldId id="780" r:id="rId34"/>
    <p:sldId id="781" r:id="rId35"/>
    <p:sldId id="793" r:id="rId36"/>
    <p:sldId id="797" r:id="rId37"/>
  </p:sldIdLst>
  <p:sldSz cx="9144000" cy="6858000" type="letter"/>
  <p:notesSz cx="7315200" cy="9601200"/>
  <p:embeddedFontLst>
    <p:embeddedFont>
      <p:font typeface="Cambria Math" panose="02040503050406030204" pitchFamily="18" charset="0"/>
      <p:regular r:id="rId40"/>
    </p:embeddedFont>
    <p:embeddedFont>
      <p:font typeface="华文新魏" panose="02010800040101010101" pitchFamily="2" charset="-122"/>
      <p:regular r:id="rId41"/>
    </p:embeddedFont>
  </p:embeddedFontLst>
  <p:defaultTextStyle>
    <a:defPPr>
      <a:defRPr lang="en-US"/>
    </a:defPPr>
    <a:lvl1pPr algn="ctr" rtl="0" eaLnBrk="0" fontAlgn="base" hangingPunct="0">
      <a:spcBef>
        <a:spcPct val="0"/>
      </a:spcBef>
      <a:spcAft>
        <a:spcPct val="0"/>
      </a:spcAft>
      <a:defRPr sz="2800" kern="1200">
        <a:solidFill>
          <a:schemeClr val="tx1"/>
        </a:solidFill>
        <a:latin typeface="Times New Roman" charset="0"/>
        <a:ea typeface="ＭＳ Ｐゴシック" charset="0"/>
        <a:cs typeface="+mn-cs"/>
      </a:defRPr>
    </a:lvl1pPr>
    <a:lvl2pPr marL="457200" algn="ctr" rtl="0" eaLnBrk="0" fontAlgn="base" hangingPunct="0">
      <a:spcBef>
        <a:spcPct val="0"/>
      </a:spcBef>
      <a:spcAft>
        <a:spcPct val="0"/>
      </a:spcAft>
      <a:defRPr sz="2800" kern="1200">
        <a:solidFill>
          <a:schemeClr val="tx1"/>
        </a:solidFill>
        <a:latin typeface="Times New Roman" charset="0"/>
        <a:ea typeface="ＭＳ Ｐゴシック" charset="0"/>
        <a:cs typeface="+mn-cs"/>
      </a:defRPr>
    </a:lvl2pPr>
    <a:lvl3pPr marL="914400" algn="ctr" rtl="0" eaLnBrk="0" fontAlgn="base" hangingPunct="0">
      <a:spcBef>
        <a:spcPct val="0"/>
      </a:spcBef>
      <a:spcAft>
        <a:spcPct val="0"/>
      </a:spcAft>
      <a:defRPr sz="2800" kern="1200">
        <a:solidFill>
          <a:schemeClr val="tx1"/>
        </a:solidFill>
        <a:latin typeface="Times New Roman" charset="0"/>
        <a:ea typeface="ＭＳ Ｐゴシック" charset="0"/>
        <a:cs typeface="+mn-cs"/>
      </a:defRPr>
    </a:lvl3pPr>
    <a:lvl4pPr marL="1371600" algn="ctr" rtl="0" eaLnBrk="0" fontAlgn="base" hangingPunct="0">
      <a:spcBef>
        <a:spcPct val="0"/>
      </a:spcBef>
      <a:spcAft>
        <a:spcPct val="0"/>
      </a:spcAft>
      <a:defRPr sz="2800" kern="1200">
        <a:solidFill>
          <a:schemeClr val="tx1"/>
        </a:solidFill>
        <a:latin typeface="Times New Roman" charset="0"/>
        <a:ea typeface="ＭＳ Ｐゴシック" charset="0"/>
        <a:cs typeface="+mn-cs"/>
      </a:defRPr>
    </a:lvl4pPr>
    <a:lvl5pPr marL="1828800" algn="ctr" rtl="0" eaLnBrk="0" fontAlgn="base" hangingPunct="0">
      <a:spcBef>
        <a:spcPct val="0"/>
      </a:spcBef>
      <a:spcAft>
        <a:spcPct val="0"/>
      </a:spcAft>
      <a:defRPr sz="2800" kern="1200">
        <a:solidFill>
          <a:schemeClr val="tx1"/>
        </a:solidFill>
        <a:latin typeface="Times New Roman" charset="0"/>
        <a:ea typeface="ＭＳ Ｐゴシック" charset="0"/>
        <a:cs typeface="+mn-cs"/>
      </a:defRPr>
    </a:lvl5pPr>
    <a:lvl6pPr marL="2286000" algn="l" defTabSz="457200" rtl="0" eaLnBrk="1" latinLnBrk="0" hangingPunct="1">
      <a:defRPr sz="2800" kern="1200">
        <a:solidFill>
          <a:schemeClr val="tx1"/>
        </a:solidFill>
        <a:latin typeface="Times New Roman" charset="0"/>
        <a:ea typeface="ＭＳ Ｐゴシック" charset="0"/>
        <a:cs typeface="+mn-cs"/>
      </a:defRPr>
    </a:lvl6pPr>
    <a:lvl7pPr marL="2743200" algn="l" defTabSz="457200" rtl="0" eaLnBrk="1" latinLnBrk="0" hangingPunct="1">
      <a:defRPr sz="2800" kern="1200">
        <a:solidFill>
          <a:schemeClr val="tx1"/>
        </a:solidFill>
        <a:latin typeface="Times New Roman" charset="0"/>
        <a:ea typeface="ＭＳ Ｐゴシック" charset="0"/>
        <a:cs typeface="+mn-cs"/>
      </a:defRPr>
    </a:lvl7pPr>
    <a:lvl8pPr marL="3200400" algn="l" defTabSz="457200" rtl="0" eaLnBrk="1" latinLnBrk="0" hangingPunct="1">
      <a:defRPr sz="2800" kern="1200">
        <a:solidFill>
          <a:schemeClr val="tx1"/>
        </a:solidFill>
        <a:latin typeface="Times New Roman" charset="0"/>
        <a:ea typeface="ＭＳ Ｐゴシック" charset="0"/>
        <a:cs typeface="+mn-cs"/>
      </a:defRPr>
    </a:lvl8pPr>
    <a:lvl9pPr marL="3657600" algn="l" defTabSz="457200" rtl="0" eaLnBrk="1" latinLnBrk="0" hangingPunct="1">
      <a:defRPr sz="28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2AABA8"/>
    <a:srgbClr val="000066"/>
    <a:srgbClr val="333399"/>
    <a:srgbClr val="000099"/>
    <a:srgbClr val="FF8867"/>
    <a:srgbClr val="FF9966"/>
    <a:srgbClr val="FFDD4B"/>
    <a:srgbClr val="B4C7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861" autoAdjust="0"/>
  </p:normalViewPr>
  <p:slideViewPr>
    <p:cSldViewPr snapToGrid="0">
      <p:cViewPr varScale="1">
        <p:scale>
          <a:sx n="102" d="100"/>
          <a:sy n="102" d="100"/>
        </p:scale>
        <p:origin x="48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9" d="100"/>
          <a:sy n="79" d="100"/>
        </p:scale>
        <p:origin x="-2220" y="-90"/>
      </p:cViewPr>
      <p:guideLst>
        <p:guide orient="horz" pos="3023"/>
        <p:guide pos="23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1305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t" anchorCtr="0" compatLnSpc="1">
            <a:prstTxWarp prst="textNoShape">
              <a:avLst/>
            </a:prstTxWarp>
          </a:bodyPr>
          <a:lstStyle>
            <a:lvl1pPr algn="l" defTabSz="963613">
              <a:defRPr sz="1200"/>
            </a:lvl1pPr>
          </a:lstStyle>
          <a:p>
            <a:endParaRPr lang="en-US"/>
          </a:p>
        </p:txBody>
      </p:sp>
      <p:sp>
        <p:nvSpPr>
          <p:cNvPr id="156675" name="Rectangle 3"/>
          <p:cNvSpPr>
            <a:spLocks noGrp="1" noChangeArrowheads="1"/>
          </p:cNvSpPr>
          <p:nvPr>
            <p:ph type="dt" sz="quarter" idx="1"/>
          </p:nvPr>
        </p:nvSpPr>
        <p:spPr bwMode="auto">
          <a:xfrm>
            <a:off x="4176713" y="0"/>
            <a:ext cx="31305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t" anchorCtr="0" compatLnSpc="1">
            <a:prstTxWarp prst="textNoShape">
              <a:avLst/>
            </a:prstTxWarp>
          </a:bodyPr>
          <a:lstStyle>
            <a:lvl1pPr algn="r" defTabSz="963613">
              <a:defRPr sz="1200"/>
            </a:lvl1pPr>
          </a:lstStyle>
          <a:p>
            <a:endParaRPr lang="en-US"/>
          </a:p>
        </p:txBody>
      </p:sp>
      <p:sp>
        <p:nvSpPr>
          <p:cNvPr id="156676" name="Rectangle 4"/>
          <p:cNvSpPr>
            <a:spLocks noGrp="1" noChangeArrowheads="1"/>
          </p:cNvSpPr>
          <p:nvPr>
            <p:ph type="ftr" sz="quarter" idx="2"/>
          </p:nvPr>
        </p:nvSpPr>
        <p:spPr bwMode="auto">
          <a:xfrm>
            <a:off x="0" y="9144000"/>
            <a:ext cx="313055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b" anchorCtr="0" compatLnSpc="1">
            <a:prstTxWarp prst="textNoShape">
              <a:avLst/>
            </a:prstTxWarp>
          </a:bodyPr>
          <a:lstStyle>
            <a:lvl1pPr algn="l" defTabSz="963613">
              <a:defRPr sz="1200"/>
            </a:lvl1pPr>
          </a:lstStyle>
          <a:p>
            <a:endParaRPr lang="en-US"/>
          </a:p>
        </p:txBody>
      </p:sp>
      <p:sp>
        <p:nvSpPr>
          <p:cNvPr id="156677" name="Rectangle 5"/>
          <p:cNvSpPr>
            <a:spLocks noGrp="1" noChangeArrowheads="1"/>
          </p:cNvSpPr>
          <p:nvPr>
            <p:ph type="sldNum" sz="quarter" idx="3"/>
          </p:nvPr>
        </p:nvSpPr>
        <p:spPr bwMode="auto">
          <a:xfrm>
            <a:off x="4176713" y="9144000"/>
            <a:ext cx="313055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b" anchorCtr="0" compatLnSpc="1">
            <a:prstTxWarp prst="textNoShape">
              <a:avLst/>
            </a:prstTxWarp>
          </a:bodyPr>
          <a:lstStyle>
            <a:lvl1pPr algn="r" defTabSz="963613">
              <a:defRPr sz="1200"/>
            </a:lvl1pPr>
          </a:lstStyle>
          <a:p>
            <a:fld id="{9C1355E5-295D-C940-A2D1-E994374A7A66}" type="slidenum">
              <a:rPr lang="en-US"/>
              <a:pPr/>
              <a:t>‹#›</a:t>
            </a:fld>
            <a:endParaRPr lang="en-US"/>
          </a:p>
        </p:txBody>
      </p:sp>
    </p:spTree>
    <p:extLst>
      <p:ext uri="{BB962C8B-B14F-4D97-AF65-F5344CB8AC3E}">
        <p14:creationId xmlns:p14="http://schemas.microsoft.com/office/powerpoint/2010/main" val="929018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720" units="cm"/>
        </inkml:traceFormat>
        <inkml:channelProperties>
          <inkml:channelProperty channel="X" name="resolution" value="28.31858" units="1/cm"/>
          <inkml:channelProperty channel="Y" name="resolution" value="28.34646" units="1/cm"/>
        </inkml:channelProperties>
      </inkml:inkSource>
      <inkml:timestamp xml:id="ts0" timeString="2020-02-14T05:47:41.681"/>
    </inkml:context>
    <inkml:brush xml:id="br0">
      <inkml:brushProperty name="width" value="0.05292" units="cm"/>
      <inkml:brushProperty name="height" value="0.05292" units="cm"/>
    </inkml:brush>
  </inkml:definitions>
  <inkml:trace contextRef="#ctx0" brushRef="#br0">8732 14102,'0'0,"0"0,26 0,-26 0,0 27,0-27,0 26,0-26,0 53,0-53,0 27,0-27,0 26,-26-26,26 27,0-1,0-26,0 26,0 1,0-1,0-26,0 27,0-27,0 26,0 1,0-27,0 26,0-26,0 0,0 0,26 0,-26 0,26-26,1-1,-1 27,1-53,-1 53,-26-26,27 26,-1-27,-26 27,0-26,0 26,27-26,-27 26,0-27,0 27,0-26,26-1,-26 27,0-26,0 26,0-27,0 1,0 26,0-27,-26 27,26 0,-27 0,1-26,26 26,-27 0,27 0,-26 0,-1 0,27 0,-26 0,26 0,-27 0,27 0,-26 0,0 0,26 0,-27 0,27 0,-26 0,-1 0,27 0,0 0,0 0</inkml:trace>
  <inkml:trace contextRef="#ctx0" brushRef="#br0" timeOffset="918.05">8864 14737,'0'0,"0"27,0-27,0 53,0-53,0 26,0 27,0-53,0 53,0-27,0 1,0 26,0-27,0 1,0-1,0 1,0-1,0 27,0-53,0 26,0-26,0 0,0 0,-27 0</inkml:trace>
  <inkml:trace contextRef="#ctx0" brushRef="#br0" timeOffset="2566.14">8784 15558,'27'0,"-27"0,26 0,-26 26,0-26,27 26,-27 1,0 26,0-27,0 1,0 26,0-53,0 26,-27 1,1-1,26 27,-27-27,1 1,26-27,0 26,0 1,0-27,0 0,26 0,1 0,-27 0,26 0,1 0,-1 0,-26-27,27 27,-27-26,26 26,1 0,-27-27,0 1,26 26,-26 0,27-27,-27 27,0-26,0 0,0 26,0-27,0 27,26-26,-26-1,0 1,27 26,-27-27,0 27,0-26,0-1,0 27,0-26,0 26,0-27,0 1,0 0,0 26,-27-27,27 27,-26 0,26-26,0 26,-27 0,27-27,-26 27,-1 0,27 0,-26 0,26 0,-27 0,27 0,-26 0,26 0,0 27,0-27,0 26</inkml:trace>
  <inkml:trace contextRef="#ctx0" brushRef="#br0" timeOffset="4113.22">8493 13917,'27'0,"-27"0,26 0,-26 27,0-27,0 26,0 0,0 1,0-27,0 26,0 1,0-1,0 1,0 26,0-27,-26 1,-1 26,27-53,0 26,0 0,0 1,-26-1,26 1,0 26,0-53,0 26,0 1,0-27,0 26,0 1,0-1,0-26,0 26,0 1,0-1,0-26,0 53,0-53,0 27,0-1,-26 27,26-26,0-1,0 0,0 27,0-26,0-1,0 54,0-54,0 1,0 26,0-27,0-26,0 53,0-27,0 1,26 26,-26-53,0 53,0-27,0 1,0 26,26-27,-26 0,0 27,0-53,0 27,0-27,0 53,0-53,0 26,0 1,27-1,-27 27,0-27,0 1,26-1,-26-26,0 53,0-53,0 27,27-1,-27 1,0-27,26 26,-26-26,27 0,-27 27,-27-27,27 0</inkml:trace>
  <inkml:trace contextRef="#ctx0" brushRef="#br0" timeOffset="5407.3">9155 13811,'0'27,"0"-1,0 1,26 26,-26-53,0 26,0-26,0 53,0-53,0 53,0-27,27-26,-27 27,0-1,0 27,26-26,-26-1,0 27,0-27,0 54,0-27,0-27,0 80,0-80,0 1,0-1,0 27,0-26,0-1,0 1,0-1,0 27,0-27,0 1,0-1,0 27,0-26,0-1,-26 27,26-26,-27 26,27-27,0 0,0 1,0 26,0-27,0 27,-26-26,26-1,0 27,0-26,-27-1,27 27,0-27,0 1,0-1,0 27,0-26,0 26,0-27,-26 0,26 27,0-53,0 27,-26-27,26 26,0 1,0-27,0 26,0 1,0-1,0 1,-27-1,27 0,-26-26,26 0,-27 0,27 0,0 0,0 0,27 0,26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t" anchorCtr="0" compatLnSpc="1">
            <a:prstTxWarp prst="textNoShape">
              <a:avLst/>
            </a:prstTxWarp>
          </a:bodyPr>
          <a:lstStyle>
            <a:lvl1pPr algn="l" defTabSz="963613">
              <a:defRPr sz="1200"/>
            </a:lvl1pPr>
          </a:lstStyle>
          <a:p>
            <a:endParaRPr lang="en-US"/>
          </a:p>
        </p:txBody>
      </p:sp>
      <p:sp>
        <p:nvSpPr>
          <p:cNvPr id="46083" name="Rectangle 3"/>
          <p:cNvSpPr>
            <a:spLocks noGrp="1" noChangeArrowheads="1"/>
          </p:cNvSpPr>
          <p:nvPr>
            <p:ph type="dt" idx="1"/>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t" anchorCtr="0" compatLnSpc="1">
            <a:prstTxWarp prst="textNoShape">
              <a:avLst/>
            </a:prstTxWarp>
          </a:bodyPr>
          <a:lstStyle>
            <a:lvl1pPr algn="r" defTabSz="963613">
              <a:defRPr sz="1200"/>
            </a:lvl1pPr>
          </a:lstStyle>
          <a:p>
            <a:endParaRPr lang="en-US"/>
          </a:p>
        </p:txBody>
      </p:sp>
      <p:sp>
        <p:nvSpPr>
          <p:cNvPr id="46084" name="Rectangle 4"/>
          <p:cNvSpPr>
            <a:spLocks noGrp="1" noRot="1" noChangeAspect="1" noChangeArrowheads="1" noTextEdit="1"/>
          </p:cNvSpPr>
          <p:nvPr>
            <p:ph type="sldImg" idx="2"/>
          </p:nvPr>
        </p:nvSpPr>
        <p:spPr bwMode="auto">
          <a:xfrm>
            <a:off x="1257300" y="720725"/>
            <a:ext cx="4799013" cy="35988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974725" y="4559300"/>
            <a:ext cx="536575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086" name="Rectangle 6"/>
          <p:cNvSpPr>
            <a:spLocks noGrp="1" noChangeArrowheads="1"/>
          </p:cNvSpPr>
          <p:nvPr>
            <p:ph type="ftr" sz="quarter" idx="4"/>
          </p:nvPr>
        </p:nvSpPr>
        <p:spPr bwMode="auto">
          <a:xfrm>
            <a:off x="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b" anchorCtr="0" compatLnSpc="1">
            <a:prstTxWarp prst="textNoShape">
              <a:avLst/>
            </a:prstTxWarp>
          </a:bodyPr>
          <a:lstStyle>
            <a:lvl1pPr algn="l" defTabSz="963613">
              <a:defRPr sz="1200"/>
            </a:lvl1pPr>
          </a:lstStyle>
          <a:p>
            <a:endParaRPr lang="en-US"/>
          </a:p>
        </p:txBody>
      </p:sp>
      <p:sp>
        <p:nvSpPr>
          <p:cNvPr id="46087" name="Rectangle 7"/>
          <p:cNvSpPr>
            <a:spLocks noGrp="1" noChangeArrowheads="1"/>
          </p:cNvSpPr>
          <p:nvPr>
            <p:ph type="sldNum" sz="quarter" idx="5"/>
          </p:nvPr>
        </p:nvSpPr>
        <p:spPr bwMode="auto">
          <a:xfrm>
            <a:off x="414655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325" tIns="48162" rIns="96325" bIns="48162" numCol="1" anchor="b" anchorCtr="0" compatLnSpc="1">
            <a:prstTxWarp prst="textNoShape">
              <a:avLst/>
            </a:prstTxWarp>
          </a:bodyPr>
          <a:lstStyle>
            <a:lvl1pPr algn="r" defTabSz="963613">
              <a:defRPr sz="1200"/>
            </a:lvl1pPr>
          </a:lstStyle>
          <a:p>
            <a:fld id="{2A7113A8-419B-4B40-854F-F3ADB5EBC05E}" type="slidenum">
              <a:rPr lang="en-US"/>
              <a:pPr/>
              <a:t>‹#›</a:t>
            </a:fld>
            <a:endParaRPr lang="en-US"/>
          </a:p>
        </p:txBody>
      </p:sp>
    </p:spTree>
    <p:extLst>
      <p:ext uri="{BB962C8B-B14F-4D97-AF65-F5344CB8AC3E}">
        <p14:creationId xmlns:p14="http://schemas.microsoft.com/office/powerpoint/2010/main" val="223904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har char="•"/>
      <a:defRPr sz="1400" kern="1200">
        <a:solidFill>
          <a:schemeClr val="tx1"/>
        </a:solidFill>
        <a:latin typeface="Times New Roman" charset="0"/>
        <a:ea typeface="ＭＳ Ｐゴシック" charset="0"/>
        <a:cs typeface="+mn-cs"/>
      </a:defRPr>
    </a:lvl1pPr>
    <a:lvl2pPr marL="228600" algn="l" rtl="0" eaLnBrk="0" fontAlgn="base" hangingPunct="0">
      <a:spcBef>
        <a:spcPct val="30000"/>
      </a:spcBef>
      <a:spcAft>
        <a:spcPct val="0"/>
      </a:spcAft>
      <a:buChar char="•"/>
      <a:defRPr sz="1400" kern="1200">
        <a:solidFill>
          <a:schemeClr val="tx1"/>
        </a:solidFill>
        <a:latin typeface="Times New Roman" charset="0"/>
        <a:ea typeface="ＭＳ Ｐゴシック" charset="0"/>
        <a:cs typeface="+mn-cs"/>
      </a:defRPr>
    </a:lvl2pPr>
    <a:lvl3pPr marL="457200" algn="l" rtl="0" eaLnBrk="0" fontAlgn="base" hangingPunct="0">
      <a:spcBef>
        <a:spcPct val="30000"/>
      </a:spcBef>
      <a:spcAft>
        <a:spcPct val="0"/>
      </a:spcAft>
      <a:buChar char="•"/>
      <a:defRPr sz="1400" kern="1200">
        <a:solidFill>
          <a:schemeClr val="tx1"/>
        </a:solidFill>
        <a:latin typeface="Times New Roman" charset="0"/>
        <a:ea typeface="ＭＳ Ｐゴシック" charset="0"/>
        <a:cs typeface="+mn-cs"/>
      </a:defRPr>
    </a:lvl3pPr>
    <a:lvl4pPr marL="685800" algn="l" rtl="0" eaLnBrk="0" fontAlgn="base" hangingPunct="0">
      <a:spcBef>
        <a:spcPct val="30000"/>
      </a:spcBef>
      <a:spcAft>
        <a:spcPct val="0"/>
      </a:spcAft>
      <a:buChar char="•"/>
      <a:defRPr sz="1400" kern="1200">
        <a:solidFill>
          <a:schemeClr val="tx1"/>
        </a:solidFill>
        <a:latin typeface="Times New Roman" charset="0"/>
        <a:ea typeface="ＭＳ Ｐゴシック" charset="0"/>
        <a:cs typeface="+mn-cs"/>
      </a:defRPr>
    </a:lvl4pPr>
    <a:lvl5pPr marL="914400" algn="l" rtl="0" eaLnBrk="0" fontAlgn="base" hangingPunct="0">
      <a:spcBef>
        <a:spcPct val="30000"/>
      </a:spcBef>
      <a:spcAft>
        <a:spcPct val="0"/>
      </a:spcAft>
      <a:buChar char="•"/>
      <a:defRPr sz="14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None/>
            </a:pPr>
            <a:endParaRPr lang="zh-CN" altLang="en-US" dirty="0"/>
          </a:p>
        </p:txBody>
      </p:sp>
      <p:sp>
        <p:nvSpPr>
          <p:cNvPr id="706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BE2D15-F8A9-4321-BC6B-9744E5FB7A5D}" type="slidenum">
              <a:rPr lang="zh-CN" altLang="en-US" smtClean="0"/>
              <a:pPr fontAlgn="base">
                <a:spcBef>
                  <a:spcPct val="0"/>
                </a:spcBef>
                <a:spcAft>
                  <a:spcPct val="0"/>
                </a:spcAft>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question now is, what is the dot product in Cartesian components? And this is something we can derive. So I write the dot product as </a:t>
            </a:r>
            <a:r>
              <a:rPr lang="en-GB" dirty="0" err="1"/>
              <a:t>x_a</a:t>
            </a:r>
            <a:r>
              <a:rPr lang="en-GB" dirty="0"/>
              <a:t>. And now, this is in a particular direction. So it's in the direction of the X vector. And the next coordinate is </a:t>
            </a:r>
            <a:r>
              <a:rPr lang="en-GB" dirty="0" err="1"/>
              <a:t>y_a</a:t>
            </a:r>
            <a:r>
              <a:rPr lang="en-GB" dirty="0"/>
              <a:t>, which is in the direction of the Y vector.</a:t>
            </a:r>
          </a:p>
          <a:p>
            <a:pPr>
              <a:buNone/>
            </a:pPr>
            <a:endParaRPr lang="en-US" dirty="0"/>
          </a:p>
          <a:p>
            <a:pPr>
              <a:buNone/>
            </a:pPr>
            <a:r>
              <a:rPr lang="en-GB" dirty="0"/>
              <a:t>Okay, so I am going to take dot product of this with the same thing for b and b will be written as </a:t>
            </a:r>
            <a:r>
              <a:rPr lang="en-GB" dirty="0" err="1"/>
              <a:t>x_b</a:t>
            </a:r>
            <a:r>
              <a:rPr lang="en-GB" dirty="0"/>
              <a:t> times the X vector plus </a:t>
            </a:r>
            <a:r>
              <a:rPr lang="en-GB" dirty="0" err="1"/>
              <a:t>y_b</a:t>
            </a:r>
            <a:r>
              <a:rPr lang="en-GB" dirty="0"/>
              <a:t> times the Y vector. </a:t>
            </a:r>
          </a:p>
          <a:p>
            <a:pPr>
              <a:buNone/>
            </a:pPr>
            <a:endParaRPr lang="en-GB" dirty="0"/>
          </a:p>
          <a:p>
            <a:pPr>
              <a:buNone/>
            </a:pPr>
            <a:r>
              <a:rPr lang="en-GB" dirty="0"/>
              <a:t>If we now consider and expand these things out, we have the following. So we have </a:t>
            </a:r>
            <a:r>
              <a:rPr lang="en-GB" dirty="0" err="1"/>
              <a:t>x_a</a:t>
            </a:r>
            <a:r>
              <a:rPr lang="en-GB" dirty="0"/>
              <a:t> * X times </a:t>
            </a:r>
            <a:r>
              <a:rPr lang="en-GB" dirty="0" err="1"/>
              <a:t>x_b</a:t>
            </a:r>
            <a:r>
              <a:rPr lang="en-GB" dirty="0"/>
              <a:t> * X and I can write that. I can also include the </a:t>
            </a:r>
            <a:r>
              <a:rPr lang="en-GB" dirty="0" err="1"/>
              <a:t>y_a</a:t>
            </a:r>
            <a:r>
              <a:rPr lang="en-GB" dirty="0"/>
              <a:t> * </a:t>
            </a:r>
            <a:r>
              <a:rPr lang="en-GB" dirty="0" err="1"/>
              <a:t>y_b</a:t>
            </a:r>
            <a:r>
              <a:rPr lang="en-GB" dirty="0"/>
              <a:t> term and that will multiply Y dot Y. Finally, I can include the X dot Y terms. X dot Y terms and so I can write plus X dot Y. And that will be multiplied by </a:t>
            </a:r>
            <a:r>
              <a:rPr lang="en-GB" dirty="0" err="1"/>
              <a:t>x_a</a:t>
            </a:r>
            <a:r>
              <a:rPr lang="en-GB" dirty="0"/>
              <a:t> * </a:t>
            </a:r>
            <a:r>
              <a:rPr lang="en-GB" dirty="0" err="1"/>
              <a:t>y_b</a:t>
            </a:r>
            <a:r>
              <a:rPr lang="en-GB" dirty="0"/>
              <a:t> + </a:t>
            </a:r>
            <a:r>
              <a:rPr lang="en-GB" dirty="0" err="1"/>
              <a:t>x_b</a:t>
            </a:r>
            <a:r>
              <a:rPr lang="en-GB" dirty="0"/>
              <a:t> * </a:t>
            </a:r>
            <a:r>
              <a:rPr lang="en-GB" dirty="0" err="1"/>
              <a:t>y_a</a:t>
            </a:r>
            <a:r>
              <a:rPr lang="en-GB" dirty="0"/>
              <a:t>. But what you can immediately realize is that, because the cosine of the angle between X and Y is 0, the angles X and Y are away by 90 degrees. Cosine of 90 degrees is 0. So this quantity is actually equal to 0. And therefore, we only care about this term here.</a:t>
            </a:r>
          </a:p>
          <a:p>
            <a:pPr>
              <a:buNone/>
            </a:pPr>
            <a:endParaRPr lang="en-GB" dirty="0"/>
          </a:p>
          <a:p>
            <a:pPr>
              <a:buNone/>
            </a:pPr>
            <a:r>
              <a:rPr lang="en-GB" dirty="0"/>
              <a:t>And, of course, I</a:t>
            </a:r>
            <a:r>
              <a:rPr lang="en-GB" baseline="0" dirty="0"/>
              <a:t> </a:t>
            </a:r>
            <a:r>
              <a:rPr lang="en-GB" dirty="0"/>
              <a:t>have the equation on the next slide. Where a dot b is equal to the dot product of [</a:t>
            </a:r>
            <a:r>
              <a:rPr lang="en-GB" dirty="0" err="1"/>
              <a:t>x_a</a:t>
            </a:r>
            <a:r>
              <a:rPr lang="en-GB" dirty="0"/>
              <a:t>, </a:t>
            </a:r>
            <a:r>
              <a:rPr lang="en-GB" dirty="0" err="1"/>
              <a:t>y_a</a:t>
            </a:r>
            <a:r>
              <a:rPr lang="en-GB" dirty="0"/>
              <a:t>] and [</a:t>
            </a:r>
            <a:r>
              <a:rPr lang="en-GB" dirty="0" err="1"/>
              <a:t>x_b</a:t>
            </a:r>
            <a:r>
              <a:rPr lang="en-GB" dirty="0"/>
              <a:t>, </a:t>
            </a:r>
            <a:r>
              <a:rPr lang="en-GB" dirty="0" err="1"/>
              <a:t>y_b</a:t>
            </a:r>
            <a:r>
              <a:rPr lang="en-GB" dirty="0"/>
              <a:t>]. And this is simply equal to </a:t>
            </a:r>
            <a:r>
              <a:rPr lang="en-GB" dirty="0" err="1"/>
              <a:t>x_a</a:t>
            </a:r>
            <a:r>
              <a:rPr lang="en-GB" dirty="0"/>
              <a:t> * </a:t>
            </a:r>
            <a:r>
              <a:rPr lang="en-GB" dirty="0" err="1"/>
              <a:t>x_b</a:t>
            </a:r>
            <a:r>
              <a:rPr lang="en-GB" dirty="0"/>
              <a:t> plus </a:t>
            </a:r>
            <a:r>
              <a:rPr lang="en-GB" dirty="0" err="1"/>
              <a:t>y_a</a:t>
            </a:r>
            <a:r>
              <a:rPr lang="en-GB" dirty="0"/>
              <a:t> * </a:t>
            </a:r>
            <a:r>
              <a:rPr lang="en-GB" dirty="0" err="1"/>
              <a:t>y_b</a:t>
            </a:r>
            <a:r>
              <a:rPr lang="en-GB" dirty="0"/>
              <a:t>. </a:t>
            </a:r>
          </a:p>
        </p:txBody>
      </p:sp>
      <p:sp>
        <p:nvSpPr>
          <p:cNvPr id="4" name="Slide Number Placeholder 3"/>
          <p:cNvSpPr>
            <a:spLocks noGrp="1"/>
          </p:cNvSpPr>
          <p:nvPr>
            <p:ph type="sldNum" sz="quarter" idx="10"/>
          </p:nvPr>
        </p:nvSpPr>
        <p:spPr/>
        <p:txBody>
          <a:bodyPr/>
          <a:lstStyle/>
          <a:p>
            <a:fld id="{2A7113A8-419B-4B40-854F-F3ADB5EBC05E}" type="slidenum">
              <a:rPr lang="en-US" smtClean="0"/>
              <a:pPr/>
              <a:t>11</a:t>
            </a:fld>
            <a:endParaRPr lang="en-US"/>
          </a:p>
        </p:txBody>
      </p:sp>
    </p:spTree>
    <p:extLst>
      <p:ext uri="{BB962C8B-B14F-4D97-AF65-F5344CB8AC3E}">
        <p14:creationId xmlns:p14="http://schemas.microsoft.com/office/powerpoint/2010/main" val="83031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Let's look at some applications in computer graphics. The obvious one is to find the angle between two vectors, I already talked about it. The cosine of the angle between the light source and the surface is very important for shading. It's also important to find the projection of one vector on another. Example, if we want a co-ordinates of a point in new co-ordinate system. And the advantage of the dot product is that it is easily computed in Cartesian coordinates.</a:t>
            </a:r>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12</a:t>
            </a:fld>
            <a:endParaRPr lang="en-US"/>
          </a:p>
        </p:txBody>
      </p:sp>
    </p:spTree>
    <p:extLst>
      <p:ext uri="{BB962C8B-B14F-4D97-AF65-F5344CB8AC3E}">
        <p14:creationId xmlns:p14="http://schemas.microsoft.com/office/powerpoint/2010/main" val="407166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So let's now as a final step, look at the projection of vector b on a. So very often you want to know what fraction of the vector b lies on a.</a:t>
            </a:r>
          </a:p>
          <a:p>
            <a:pPr>
              <a:buNone/>
            </a:pPr>
            <a:endParaRPr lang="en-GB" dirty="0"/>
          </a:p>
          <a:p>
            <a:pPr>
              <a:buNone/>
            </a:pPr>
            <a:r>
              <a:rPr lang="en-GB" dirty="0"/>
              <a:t>And this can be done easily with the dot product. Essentially it's equal to the norm of the vector b, times the cosine. So we can say that the projection of the vector b on a is equal to the norm of the vector b times the cosine of the angle between them. Because that's the definition, the component of b along vector a is given by the cosine. And this is simply a dot product of the vector a and the vector b, which is what the cosine is, divided by the norm of a and the norm of b.</a:t>
            </a:r>
          </a:p>
          <a:p>
            <a:pPr>
              <a:buNone/>
            </a:pPr>
            <a:endParaRPr lang="en-GB" dirty="0"/>
          </a:p>
          <a:p>
            <a:pPr>
              <a:buNone/>
            </a:pPr>
            <a:r>
              <a:rPr lang="en-GB" dirty="0"/>
              <a:t>Now the norm of b cancels and what you are left with is the dot product of a and b divided by the magnitude of the vector a. And so the question is what is the component of b along a given by? We will have to multiply by the unit vector along the a direction. We already have the length in the first formula but now you need to multiply by this term. So this term here is the unit vector. So it is the unit vector which has a length of 1. And you multiply by that.</a:t>
            </a:r>
          </a:p>
          <a:p>
            <a:pPr>
              <a:buNone/>
            </a:pPr>
            <a:endParaRPr lang="en-GB" dirty="0"/>
          </a:p>
          <a:p>
            <a:pPr>
              <a:buNone/>
            </a:pPr>
            <a:r>
              <a:rPr lang="en-GB" dirty="0"/>
              <a:t>Now, b projection on a is a dot b / norm of a, multiplying by the vector a, and dividing by norm of a, makes norm of a squared. And so what you are left with, is the projection of b on the vector a, is this quantity, which involves the dot product between a and b. And the projection is of course, along the direction of the vector a, which is why the final result involves the vector a.</a:t>
            </a:r>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13</a:t>
            </a:fld>
            <a:endParaRPr lang="en-US"/>
          </a:p>
        </p:txBody>
      </p:sp>
    </p:spTree>
    <p:extLst>
      <p:ext uri="{BB962C8B-B14F-4D97-AF65-F5344CB8AC3E}">
        <p14:creationId xmlns:p14="http://schemas.microsoft.com/office/powerpoint/2010/main" val="317223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We are now going to consider how vectors can be multiplied to give a vector with what is known as the cross product.</a:t>
            </a:r>
          </a:p>
        </p:txBody>
      </p:sp>
      <p:sp>
        <p:nvSpPr>
          <p:cNvPr id="4" name="Slide Number Placeholder 3"/>
          <p:cNvSpPr>
            <a:spLocks noGrp="1"/>
          </p:cNvSpPr>
          <p:nvPr>
            <p:ph type="sldNum" sz="quarter" idx="10"/>
          </p:nvPr>
        </p:nvSpPr>
        <p:spPr/>
        <p:txBody>
          <a:bodyPr/>
          <a:lstStyle/>
          <a:p>
            <a:fld id="{2A7113A8-419B-4B40-854F-F3ADB5EBC05E}" type="slidenum">
              <a:rPr lang="en-US" smtClean="0"/>
              <a:pPr/>
              <a:t>14</a:t>
            </a:fld>
            <a:endParaRPr lang="en-US"/>
          </a:p>
        </p:txBody>
      </p:sp>
    </p:spTree>
    <p:extLst>
      <p:ext uri="{BB962C8B-B14F-4D97-AF65-F5344CB8AC3E}">
        <p14:creationId xmlns:p14="http://schemas.microsoft.com/office/powerpoint/2010/main" val="261078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cross product is denoted not surprisingly with a cross and so it's written as a cross b.</a:t>
            </a:r>
          </a:p>
          <a:p>
            <a:pPr>
              <a:buNone/>
            </a:pPr>
            <a:endParaRPr lang="en-GB" dirty="0"/>
          </a:p>
          <a:p>
            <a:pPr>
              <a:buNone/>
            </a:pPr>
            <a:r>
              <a:rPr lang="en-GB" dirty="0"/>
              <a:t>And the idea of the cross product is the area of the parallelogram spanned by a and b. So it is really given by the area of this parallelogram spanned by a and b and then instead of cosine phi, it involves the factor of sine phi. The magnitude is given by the magnitude of a, magnitude of b and instead of the cosine in the dot product it's sine of phi.</a:t>
            </a:r>
          </a:p>
          <a:p>
            <a:pPr>
              <a:buNone/>
            </a:pPr>
            <a:endParaRPr lang="en-GB" dirty="0"/>
          </a:p>
          <a:p>
            <a:pPr>
              <a:buNone/>
            </a:pPr>
            <a:r>
              <a:rPr lang="en-GB" dirty="0"/>
              <a:t>But the cross product also has a vector direction, which is given by the right hand rule. And again, the idea is the same. You take your right hand, you curl it from the vector a to the vector b. </a:t>
            </a:r>
          </a:p>
          <a:p>
            <a:pPr>
              <a:buNone/>
            </a:pPr>
            <a:endParaRPr lang="en-GB" dirty="0"/>
          </a:p>
          <a:p>
            <a:pPr>
              <a:buNone/>
            </a:pPr>
            <a:r>
              <a:rPr lang="en-GB" dirty="0"/>
              <a:t>And it's where your thumb points. That is where the direction of the cross product is. An interesting point is the way a and b, in which order they come matters unlike for the dot product. So if I were to do b cross a, I would have to take my hand, point it at b, curl it around to the vector a and now my thumb would be pointing down.</a:t>
            </a:r>
          </a:p>
          <a:p>
            <a:pPr>
              <a:buNone/>
            </a:pPr>
            <a:endParaRPr lang="en-US" dirty="0"/>
          </a:p>
          <a:p>
            <a:pPr>
              <a:buNone/>
            </a:pPr>
            <a:r>
              <a:rPr lang="en-GB" dirty="0"/>
              <a:t>So it would be pointing in the opposite direction as a cross b. Therefore we have this negative formula, they are not commutative. a cross b is equal to minus b cross a.</a:t>
            </a:r>
          </a:p>
          <a:p>
            <a:pPr>
              <a:buNone/>
            </a:pPr>
            <a:endParaRPr lang="en-GB" dirty="0"/>
          </a:p>
          <a:p>
            <a:pPr>
              <a:buNone/>
            </a:pPr>
            <a:r>
              <a:rPr lang="en-GB" dirty="0"/>
              <a:t>But the very interesting point is that the cross product is orthogonal to both of the initial vectors and therefore it is very useful in creating a coordinate system which we will talk about later.</a:t>
            </a:r>
          </a:p>
          <a:p>
            <a:pPr>
              <a:buNone/>
            </a:pPr>
            <a:endParaRPr lang="en-GB" dirty="0"/>
          </a:p>
          <a:p>
            <a:pPr>
              <a:buNone/>
            </a:pPr>
            <a:r>
              <a:rPr lang="en-GB" dirty="0"/>
              <a:t>You can visualize the X, Y and Z axes. And by using the right hand rule, you can yourself verify that these formulae are true. That X cross Y is equal to Z. Y cross Z is equal to X. And Z cross X is equal to Y.</a:t>
            </a:r>
          </a:p>
        </p:txBody>
      </p:sp>
      <p:sp>
        <p:nvSpPr>
          <p:cNvPr id="4" name="Slide Number Placeholder 3"/>
          <p:cNvSpPr>
            <a:spLocks noGrp="1"/>
          </p:cNvSpPr>
          <p:nvPr>
            <p:ph type="sldNum" sz="quarter" idx="10"/>
          </p:nvPr>
        </p:nvSpPr>
        <p:spPr/>
        <p:txBody>
          <a:bodyPr/>
          <a:lstStyle/>
          <a:p>
            <a:fld id="{2A7113A8-419B-4B40-854F-F3ADB5EBC05E}" type="slidenum">
              <a:rPr lang="en-US" smtClean="0"/>
              <a:pPr/>
              <a:t>15</a:t>
            </a:fld>
            <a:endParaRPr lang="en-US"/>
          </a:p>
        </p:txBody>
      </p:sp>
    </p:spTree>
    <p:extLst>
      <p:ext uri="{BB962C8B-B14F-4D97-AF65-F5344CB8AC3E}">
        <p14:creationId xmlns:p14="http://schemas.microsoft.com/office/powerpoint/2010/main" val="286919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It's easy to memorize this by just thinking about the sequence x, y and z and cyclically if you go around it, x cross y will be z, y cross z will be x, and z cross x will be y. If you flip the order, you negate the sign.</a:t>
            </a:r>
          </a:p>
          <a:p>
            <a:pPr>
              <a:buNone/>
            </a:pPr>
            <a:endParaRPr lang="en-GB" dirty="0"/>
          </a:p>
          <a:p>
            <a:pPr>
              <a:buNone/>
            </a:pPr>
            <a:r>
              <a:rPr lang="en-GB" dirty="0"/>
              <a:t>Here are some properties of the cross product which you can consider here. a cross b is equal to minus b cross a.</a:t>
            </a:r>
          </a:p>
          <a:p>
            <a:pPr>
              <a:buNone/>
            </a:pPr>
            <a:endParaRPr lang="en-GB" dirty="0"/>
          </a:p>
          <a:p>
            <a:pPr>
              <a:buNone/>
            </a:pPr>
            <a:r>
              <a:rPr lang="en-GB" dirty="0"/>
              <a:t>Cross product of a vector with itself because the sign is 0 is 0, we have associativity, a cross (b + c) is equal to (a cross b) + (a cross C) and scaling a vector by scalar, scales the whole cross product. Those are the basic properties of the cross product. </a:t>
            </a:r>
          </a:p>
        </p:txBody>
      </p:sp>
      <p:sp>
        <p:nvSpPr>
          <p:cNvPr id="4" name="Slide Number Placeholder 3"/>
          <p:cNvSpPr>
            <a:spLocks noGrp="1"/>
          </p:cNvSpPr>
          <p:nvPr>
            <p:ph type="sldNum" sz="quarter" idx="10"/>
          </p:nvPr>
        </p:nvSpPr>
        <p:spPr/>
        <p:txBody>
          <a:bodyPr/>
          <a:lstStyle/>
          <a:p>
            <a:fld id="{2A7113A8-419B-4B40-854F-F3ADB5EBC05E}" type="slidenum">
              <a:rPr lang="en-US" smtClean="0"/>
              <a:pPr/>
              <a:t>16</a:t>
            </a:fld>
            <a:endParaRPr lang="en-US"/>
          </a:p>
        </p:txBody>
      </p:sp>
    </p:spTree>
    <p:extLst>
      <p:ext uri="{BB962C8B-B14F-4D97-AF65-F5344CB8AC3E}">
        <p14:creationId xmlns:p14="http://schemas.microsoft.com/office/powerpoint/2010/main" val="200405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The formula for the cross product can be derived. When we derive the formula, what we want to do is consider a vector that's given by </a:t>
            </a:r>
            <a:r>
              <a:rPr lang="en-GB" dirty="0" err="1"/>
              <a:t>x_a</a:t>
            </a:r>
            <a:r>
              <a:rPr lang="en-GB" dirty="0"/>
              <a:t> times X, plus </a:t>
            </a:r>
            <a:r>
              <a:rPr lang="en-GB" dirty="0" err="1"/>
              <a:t>y_a</a:t>
            </a:r>
            <a:r>
              <a:rPr lang="en-GB" dirty="0"/>
              <a:t> times Y, plus </a:t>
            </a:r>
            <a:r>
              <a:rPr lang="en-GB" dirty="0" err="1"/>
              <a:t>z_a</a:t>
            </a:r>
            <a:r>
              <a:rPr lang="en-GB" dirty="0"/>
              <a:t> times Z.</a:t>
            </a:r>
          </a:p>
          <a:p>
            <a:pPr>
              <a:buNone/>
            </a:pPr>
            <a:endParaRPr lang="en-GB" dirty="0"/>
          </a:p>
          <a:p>
            <a:pPr>
              <a:buNone/>
            </a:pPr>
            <a:r>
              <a:rPr lang="en-GB" dirty="0"/>
              <a:t>And now we want to take the cross product of this vector, so I'll just write this as a cross product with the same thing. So we had </a:t>
            </a:r>
            <a:r>
              <a:rPr lang="en-GB" dirty="0" err="1"/>
              <a:t>x_b</a:t>
            </a:r>
            <a:r>
              <a:rPr lang="en-GB" dirty="0"/>
              <a:t>, </a:t>
            </a:r>
            <a:r>
              <a:rPr lang="en-GB" dirty="0" err="1"/>
              <a:t>y_b</a:t>
            </a:r>
            <a:r>
              <a:rPr lang="en-GB" dirty="0"/>
              <a:t> and </a:t>
            </a:r>
            <a:r>
              <a:rPr lang="en-GB" dirty="0" err="1"/>
              <a:t>z_b</a:t>
            </a:r>
            <a:r>
              <a:rPr lang="en-GB" dirty="0"/>
              <a:t>, and so we can consider the vectors, X, Y, and Z. Okay, so now if you take the cross product because of associativity you can consider all of the different nine terms in the cross product. Let's consider some possibilities, so if you consider X cross X, but you know that X cross X is equal to zero, we know that X cross product with X is going to be equal to 0, as is Y cross Y and Z cross Z. That's because any vector cross product with itself, the sign is equal to 0. So the terms </a:t>
            </a:r>
            <a:r>
              <a:rPr lang="en-GB" dirty="0" err="1"/>
              <a:t>x_a</a:t>
            </a:r>
            <a:r>
              <a:rPr lang="en-GB" dirty="0"/>
              <a:t> * </a:t>
            </a:r>
            <a:r>
              <a:rPr lang="en-GB" dirty="0" err="1"/>
              <a:t>x_b</a:t>
            </a:r>
            <a:r>
              <a:rPr lang="en-GB" dirty="0"/>
              <a:t>, </a:t>
            </a:r>
            <a:r>
              <a:rPr lang="en-GB" dirty="0" err="1"/>
              <a:t>y_a</a:t>
            </a:r>
            <a:r>
              <a:rPr lang="en-GB" dirty="0"/>
              <a:t> * </a:t>
            </a:r>
            <a:r>
              <a:rPr lang="en-GB" dirty="0" err="1"/>
              <a:t>y_b</a:t>
            </a:r>
            <a:r>
              <a:rPr lang="en-GB" dirty="0"/>
              <a:t> and </a:t>
            </a:r>
            <a:r>
              <a:rPr lang="en-GB" dirty="0" err="1"/>
              <a:t>z_a</a:t>
            </a:r>
            <a:r>
              <a:rPr lang="en-GB" dirty="0"/>
              <a:t> * </a:t>
            </a:r>
            <a:r>
              <a:rPr lang="en-GB" dirty="0" err="1"/>
              <a:t>z_b</a:t>
            </a:r>
            <a:r>
              <a:rPr lang="en-GB" dirty="0"/>
              <a:t> will disappear.</a:t>
            </a:r>
          </a:p>
          <a:p>
            <a:pPr>
              <a:buNone/>
            </a:pPr>
            <a:endParaRPr lang="en-GB" dirty="0"/>
          </a:p>
          <a:p>
            <a:pPr>
              <a:buNone/>
            </a:pPr>
            <a:r>
              <a:rPr lang="en-GB" dirty="0"/>
              <a:t>Now we can consider the X cross Y term so X cross Y here and I can write that as </a:t>
            </a:r>
            <a:r>
              <a:rPr lang="en-GB" dirty="0" err="1"/>
              <a:t>x_a</a:t>
            </a:r>
            <a:r>
              <a:rPr lang="en-GB" dirty="0"/>
              <a:t> times </a:t>
            </a:r>
            <a:r>
              <a:rPr lang="en-GB" dirty="0" err="1"/>
              <a:t>y_b</a:t>
            </a:r>
            <a:r>
              <a:rPr lang="en-GB" dirty="0"/>
              <a:t>. It involves X cross Y, but we know that X cross Y is equal to Z.</a:t>
            </a:r>
          </a:p>
          <a:p>
            <a:pPr>
              <a:buNone/>
            </a:pPr>
            <a:endParaRPr lang="en-GB" dirty="0"/>
          </a:p>
          <a:p>
            <a:pPr>
              <a:buNone/>
            </a:pPr>
            <a:r>
              <a:rPr lang="en-GB" dirty="0"/>
              <a:t>And so I write this as the vector Z. Equivalently here, we have Y cross X, so </a:t>
            </a:r>
            <a:r>
              <a:rPr lang="en-GB" dirty="0" err="1"/>
              <a:t>y_a</a:t>
            </a:r>
            <a:r>
              <a:rPr lang="en-GB" dirty="0"/>
              <a:t> * </a:t>
            </a:r>
            <a:r>
              <a:rPr lang="en-GB" dirty="0" err="1"/>
              <a:t>x_b</a:t>
            </a:r>
            <a:r>
              <a:rPr lang="en-GB" dirty="0"/>
              <a:t>. But now we have Y cross X. And we know that Y cross X is equal to -X cross Y. So we can put this as a negative sign, and this is the vector Z. So now we have (</a:t>
            </a:r>
            <a:r>
              <a:rPr lang="en-GB" dirty="0" err="1"/>
              <a:t>x_a</a:t>
            </a:r>
            <a:r>
              <a:rPr lang="en-GB" dirty="0"/>
              <a:t> * </a:t>
            </a:r>
            <a:r>
              <a:rPr lang="en-GB" dirty="0" err="1"/>
              <a:t>y_b</a:t>
            </a:r>
            <a:r>
              <a:rPr lang="en-GB" dirty="0"/>
              <a:t> - </a:t>
            </a:r>
            <a:r>
              <a:rPr lang="en-GB" dirty="0" err="1"/>
              <a:t>y_a</a:t>
            </a:r>
            <a:r>
              <a:rPr lang="en-GB" dirty="0"/>
              <a:t> * </a:t>
            </a:r>
            <a:r>
              <a:rPr lang="en-GB" dirty="0" err="1"/>
              <a:t>x_b</a:t>
            </a:r>
            <a:r>
              <a:rPr lang="en-GB" dirty="0"/>
              <a:t>) * Z.</a:t>
            </a:r>
          </a:p>
          <a:p>
            <a:pPr>
              <a:buNone/>
            </a:pPr>
            <a:endParaRPr lang="en-GB" dirty="0"/>
          </a:p>
          <a:p>
            <a:pPr>
              <a:buNone/>
            </a:pPr>
            <a:r>
              <a:rPr lang="en-GB" dirty="0"/>
              <a:t>So, I can write this down. There are similar kinds of results for X and Y.</a:t>
            </a:r>
          </a:p>
          <a:p>
            <a:pPr>
              <a:buNone/>
            </a:pPr>
            <a:endParaRPr lang="en-GB" dirty="0"/>
          </a:p>
          <a:p>
            <a:pPr>
              <a:buNone/>
            </a:pPr>
            <a:r>
              <a:rPr lang="en-GB" dirty="0"/>
              <a:t>Which allows us to create the formula shown here. So a cross b is written in this way in terms of a determinant. So in the determinant the first value X involves (</a:t>
            </a:r>
            <a:r>
              <a:rPr lang="en-GB" dirty="0" err="1"/>
              <a:t>y_a</a:t>
            </a:r>
            <a:r>
              <a:rPr lang="en-GB" dirty="0"/>
              <a:t> * </a:t>
            </a:r>
            <a:r>
              <a:rPr lang="en-GB" dirty="0" err="1"/>
              <a:t>z_b</a:t>
            </a:r>
            <a:r>
              <a:rPr lang="en-GB" dirty="0"/>
              <a:t> - </a:t>
            </a:r>
            <a:r>
              <a:rPr lang="en-GB" dirty="0" err="1"/>
              <a:t>z_a</a:t>
            </a:r>
            <a:r>
              <a:rPr lang="en-GB" dirty="0"/>
              <a:t> * </a:t>
            </a:r>
            <a:r>
              <a:rPr lang="en-GB" dirty="0" err="1"/>
              <a:t>y_b</a:t>
            </a:r>
            <a:r>
              <a:rPr lang="en-GB" dirty="0"/>
              <a:t>). So (</a:t>
            </a:r>
            <a:r>
              <a:rPr lang="en-GB" dirty="0" err="1"/>
              <a:t>y_a</a:t>
            </a:r>
            <a:r>
              <a:rPr lang="en-GB" dirty="0"/>
              <a:t> * </a:t>
            </a:r>
            <a:r>
              <a:rPr lang="en-GB" dirty="0" err="1"/>
              <a:t>z_b</a:t>
            </a:r>
            <a:r>
              <a:rPr lang="en-GB" dirty="0"/>
              <a:t> - </a:t>
            </a:r>
            <a:r>
              <a:rPr lang="en-GB" dirty="0" err="1"/>
              <a:t>y_b</a:t>
            </a:r>
            <a:r>
              <a:rPr lang="en-GB" dirty="0"/>
              <a:t> * </a:t>
            </a:r>
            <a:r>
              <a:rPr lang="en-GB" dirty="0" err="1"/>
              <a:t>z_a</a:t>
            </a:r>
            <a:r>
              <a:rPr lang="en-GB" dirty="0"/>
              <a:t>).</a:t>
            </a:r>
          </a:p>
          <a:p>
            <a:pPr>
              <a:buNone/>
            </a:pPr>
            <a:endParaRPr lang="en-GB" dirty="0"/>
          </a:p>
          <a:p>
            <a:pPr>
              <a:buNone/>
            </a:pPr>
            <a:r>
              <a:rPr lang="en-GB" dirty="0"/>
              <a:t>The next value Y involves (</a:t>
            </a:r>
            <a:r>
              <a:rPr lang="en-GB" dirty="0" err="1"/>
              <a:t>z_a</a:t>
            </a:r>
            <a:r>
              <a:rPr lang="en-GB" dirty="0"/>
              <a:t> * </a:t>
            </a:r>
            <a:r>
              <a:rPr lang="en-GB" dirty="0" err="1"/>
              <a:t>x_b</a:t>
            </a:r>
            <a:r>
              <a:rPr lang="en-GB" dirty="0"/>
              <a:t> - </a:t>
            </a:r>
            <a:r>
              <a:rPr lang="en-GB" dirty="0" err="1"/>
              <a:t>x_a</a:t>
            </a:r>
            <a:r>
              <a:rPr lang="en-GB" dirty="0"/>
              <a:t> * </a:t>
            </a:r>
            <a:r>
              <a:rPr lang="en-GB" dirty="0" err="1"/>
              <a:t>z_b</a:t>
            </a:r>
            <a:r>
              <a:rPr lang="en-GB" dirty="0"/>
              <a:t>). And Z involves (</a:t>
            </a:r>
            <a:r>
              <a:rPr lang="en-GB" dirty="0" err="1"/>
              <a:t>x_a</a:t>
            </a:r>
            <a:r>
              <a:rPr lang="en-GB" dirty="0"/>
              <a:t> * </a:t>
            </a:r>
            <a:r>
              <a:rPr lang="en-GB" dirty="0" err="1"/>
              <a:t>y_b</a:t>
            </a:r>
            <a:r>
              <a:rPr lang="en-GB" dirty="0"/>
              <a:t> - </a:t>
            </a:r>
            <a:r>
              <a:rPr lang="en-GB" dirty="0" err="1"/>
              <a:t>y_a</a:t>
            </a:r>
            <a:r>
              <a:rPr lang="en-GB" dirty="0"/>
              <a:t> * </a:t>
            </a:r>
            <a:r>
              <a:rPr lang="en-GB" dirty="0" err="1"/>
              <a:t>x_b</a:t>
            </a:r>
            <a:r>
              <a:rPr lang="en-GB" dirty="0"/>
              <a:t>). So (</a:t>
            </a:r>
            <a:r>
              <a:rPr lang="en-GB" dirty="0" err="1"/>
              <a:t>x_a</a:t>
            </a:r>
            <a:r>
              <a:rPr lang="en-GB" dirty="0"/>
              <a:t> * </a:t>
            </a:r>
            <a:r>
              <a:rPr lang="en-GB" dirty="0" err="1"/>
              <a:t>y_b</a:t>
            </a:r>
            <a:r>
              <a:rPr lang="en-GB" dirty="0"/>
              <a:t> - </a:t>
            </a:r>
            <a:r>
              <a:rPr lang="en-GB" dirty="0" err="1"/>
              <a:t>y_a</a:t>
            </a:r>
            <a:r>
              <a:rPr lang="en-GB" dirty="0"/>
              <a:t> * </a:t>
            </a:r>
            <a:r>
              <a:rPr lang="en-GB" dirty="0" err="1"/>
              <a:t>x_b</a:t>
            </a:r>
            <a:r>
              <a:rPr lang="en-GB" dirty="0"/>
              <a:t>). Normally determinants are used to evaluate numbers but in this case it's a simple way of doing it where you note that the X, Y and Z here are vectors.</a:t>
            </a:r>
          </a:p>
          <a:p>
            <a:pPr>
              <a:buNone/>
            </a:pPr>
            <a:endParaRPr lang="en-GB" dirty="0"/>
          </a:p>
          <a:p>
            <a:pPr>
              <a:buNone/>
            </a:pPr>
            <a:r>
              <a:rPr lang="en-GB" dirty="0"/>
              <a:t>And similarly here this corresponds to X, this corresponds to Y and the last row corresponds to Z.</a:t>
            </a:r>
          </a:p>
          <a:p>
            <a:pPr>
              <a:buNone/>
            </a:pPr>
            <a:endParaRPr lang="en-US"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18</a:t>
            </a:fld>
            <a:endParaRPr lang="en-US"/>
          </a:p>
        </p:txBody>
      </p:sp>
    </p:spTree>
    <p:extLst>
      <p:ext uri="{BB962C8B-B14F-4D97-AF65-F5344CB8AC3E}">
        <p14:creationId xmlns:p14="http://schemas.microsoft.com/office/powerpoint/2010/main" val="336004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we are going to see how to use dot and cross products to create an orthonormal coordinate frame which will be useful in many applications.</a:t>
            </a:r>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20</a:t>
            </a:fld>
            <a:endParaRPr lang="en-US"/>
          </a:p>
        </p:txBody>
      </p:sp>
    </p:spTree>
    <p:extLst>
      <p:ext uri="{BB962C8B-B14F-4D97-AF65-F5344CB8AC3E}">
        <p14:creationId xmlns:p14="http://schemas.microsoft.com/office/powerpoint/2010/main" val="361682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Orthonormal bases and coordinate frames are important for representing points, positions, locations.</a:t>
            </a:r>
          </a:p>
          <a:p>
            <a:pPr>
              <a:buNone/>
            </a:pPr>
            <a:endParaRPr lang="en-GB" dirty="0"/>
          </a:p>
          <a:p>
            <a:pPr>
              <a:buNone/>
            </a:pPr>
            <a:r>
              <a:rPr lang="en-GB" dirty="0"/>
              <a:t>Often there are many different sets of coordinate systems. So not just your single XYZ coordinate systems. In graphics this is very common that you will have a coordinate system associated with the model, you will have a coordinate system associated with the local coordinates, you will have a coordinate system associated with the world, you may even have separate coordinate systems for the head, for the shoulder, for the hands, for the torso, for the legs, for the shoes, so on.</a:t>
            </a:r>
          </a:p>
          <a:p>
            <a:pPr>
              <a:buNone/>
            </a:pPr>
            <a:endParaRPr lang="en-GB" dirty="0"/>
          </a:p>
          <a:p>
            <a:pPr>
              <a:buNone/>
            </a:pPr>
            <a:r>
              <a:rPr lang="en-GB" dirty="0"/>
              <a:t>And a very important part is to get all of these different objects in their consistent frame of reference. So a critical issue is transforming between these different coordinate systems. In fact the next 3 lectures deal with the transformations and viewing and the way in which you can use matrices and vectors for that purpose.</a:t>
            </a:r>
          </a:p>
        </p:txBody>
      </p:sp>
      <p:sp>
        <p:nvSpPr>
          <p:cNvPr id="4" name="Slide Number Placeholder 3"/>
          <p:cNvSpPr>
            <a:spLocks noGrp="1"/>
          </p:cNvSpPr>
          <p:nvPr>
            <p:ph type="sldNum" sz="quarter" idx="10"/>
          </p:nvPr>
        </p:nvSpPr>
        <p:spPr/>
        <p:txBody>
          <a:bodyPr/>
          <a:lstStyle/>
          <a:p>
            <a:fld id="{2A7113A8-419B-4B40-854F-F3ADB5EBC05E}" type="slidenum">
              <a:rPr lang="en-US" smtClean="0"/>
              <a:pPr/>
              <a:t>21</a:t>
            </a:fld>
            <a:endParaRPr lang="en-US"/>
          </a:p>
        </p:txBody>
      </p:sp>
    </p:spTree>
    <p:extLst>
      <p:ext uri="{BB962C8B-B14F-4D97-AF65-F5344CB8AC3E}">
        <p14:creationId xmlns:p14="http://schemas.microsoft.com/office/powerpoint/2010/main" val="135041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So what is a coordinate frame? It's any set of 3 vectors in 3 dimensions, such that the vectors are of unit norm. Such that the vectors are mutually orthogonal to each other. And such that they obey this cross product relationship, which is that w is equal to u cross v. You can think of all of these in terms of X, Y and Z. Of course, the unit X, Y and Z vectors are of unit norm. Of course they're mutually orthogonal with respect to each other. And, of course, the Z vector is simply equal to X cross Y.</a:t>
            </a:r>
          </a:p>
          <a:p>
            <a:pPr>
              <a:buNone/>
            </a:pPr>
            <a:endParaRPr lang="en-GB" dirty="0"/>
          </a:p>
          <a:p>
            <a:pPr>
              <a:buNone/>
            </a:pPr>
            <a:r>
              <a:rPr lang="en-GB" dirty="0"/>
              <a:t>One of the interesting things about this is that a vector p can be written in terms of its projections onto the vectors u, v and w. So, p dot u is the projection onto the vector u, with the vector u. p dot v is the projection onto the vector v, times the vector v. p dot w is the projection onto the vector w, times the vector w.</a:t>
            </a:r>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22</a:t>
            </a:fld>
            <a:endParaRPr lang="en-US"/>
          </a:p>
        </p:txBody>
      </p:sp>
    </p:spTree>
    <p:extLst>
      <p:ext uri="{BB962C8B-B14F-4D97-AF65-F5344CB8AC3E}">
        <p14:creationId xmlns:p14="http://schemas.microsoft.com/office/powerpoint/2010/main" val="380209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First, you should complete assign0. And being able to compile assign0 will ensure you have your complier set up, OpenGL. </a:t>
            </a:r>
          </a:p>
          <a:p>
            <a:pPr>
              <a:buNone/>
            </a:pPr>
            <a:endParaRPr lang="en-GB" dirty="0"/>
          </a:p>
          <a:p>
            <a:pPr>
              <a:buNone/>
            </a:pPr>
            <a:r>
              <a:rPr lang="en-GB" dirty="0"/>
              <a:t>The first few lectures in this course talk about some of the core mathematical and technical ideas in computer graphics. They're some of the most beautiful ideas in computer graphics. Assign 1 has only a few lines of code, so it's relatively simple compared to assign 2 and 3. But I should mention that you should still start early on assign</a:t>
            </a:r>
            <a:r>
              <a:rPr lang="en-GB" baseline="0" dirty="0"/>
              <a:t> 1</a:t>
            </a:r>
            <a:r>
              <a:rPr lang="en-GB" dirty="0"/>
              <a:t>, because it is the first assignment, and moreover, even though it only has a few lines of code, there is quite some thinking to be done.</a:t>
            </a:r>
          </a:p>
          <a:p>
            <a:pPr>
              <a:buNone/>
            </a:pPr>
            <a:endParaRPr lang="en-GB" dirty="0"/>
          </a:p>
          <a:p>
            <a:pPr>
              <a:buNone/>
            </a:pPr>
            <a:r>
              <a:rPr lang="en-GB" dirty="0"/>
              <a:t>The idea of assignment 1 is to use some of the ideas in the first few lectures to generate your first images.</a:t>
            </a:r>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2</a:t>
            </a:fld>
            <a:endParaRPr lang="en-US"/>
          </a:p>
        </p:txBody>
      </p:sp>
    </p:spTree>
    <p:extLst>
      <p:ext uri="{BB962C8B-B14F-4D97-AF65-F5344CB8AC3E}">
        <p14:creationId xmlns:p14="http://schemas.microsoft.com/office/powerpoint/2010/main" val="753625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How do you construct the coordinate frame? So, the first question, why do you want to construct the coordinate frame? It's often the case that you're given a vector a, which in assignment 1, will be the viewing direction. You want to create an orthonormal basis from this. But of course, an orthonormal basis involves 3 unit vectors and you can't get it from a single vector, so need a second vector b, which in assignment 1 is the up direction of the camera.</a:t>
            </a:r>
          </a:p>
        </p:txBody>
      </p:sp>
      <p:sp>
        <p:nvSpPr>
          <p:cNvPr id="4" name="Slide Number Placeholder 3"/>
          <p:cNvSpPr>
            <a:spLocks noGrp="1"/>
          </p:cNvSpPr>
          <p:nvPr>
            <p:ph type="sldNum" sz="quarter" idx="10"/>
          </p:nvPr>
        </p:nvSpPr>
        <p:spPr/>
        <p:txBody>
          <a:bodyPr/>
          <a:lstStyle/>
          <a:p>
            <a:fld id="{2A7113A8-419B-4B40-854F-F3ADB5EBC05E}" type="slidenum">
              <a:rPr lang="en-US" smtClean="0"/>
              <a:pPr/>
              <a:t>23</a:t>
            </a:fld>
            <a:endParaRPr lang="en-US"/>
          </a:p>
        </p:txBody>
      </p:sp>
    </p:spTree>
    <p:extLst>
      <p:ext uri="{BB962C8B-B14F-4D97-AF65-F5344CB8AC3E}">
        <p14:creationId xmlns:p14="http://schemas.microsoft.com/office/powerpoint/2010/main" val="1275489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So given 2 vectors a and b, how to create an orthonormal coordinate frame? Intuitively, you want to associate the vector w with a and the vector v with b. But, a and b are neither orthogonal vectors nor are they a unit norm, and we also need to find the u vector.</a:t>
            </a:r>
          </a:p>
          <a:p>
            <a:pPr>
              <a:buNone/>
            </a:pPr>
            <a:endParaRPr lang="en-GB" dirty="0"/>
          </a:p>
          <a:p>
            <a:pPr>
              <a:buNone/>
            </a:pPr>
            <a:r>
              <a:rPr lang="en-GB" dirty="0"/>
              <a:t>First let's try to find what the vector w is equal to. And the vector w should just be given by the vector a in this case. But the only problem with this is that A is not of unit norm, so we need to normalize it.</a:t>
            </a:r>
          </a:p>
          <a:p>
            <a:pPr>
              <a:buNone/>
            </a:pPr>
            <a:endParaRPr lang="en-GB" dirty="0"/>
          </a:p>
          <a:p>
            <a:pPr>
              <a:buNone/>
            </a:pPr>
            <a:r>
              <a:rPr lang="en-GB" dirty="0"/>
              <a:t>And we simply divide by the magnitude of the vector a. So that part is simple, the vector w is equal to the a divided by the unit norm of a. But how do we get v and u? That part is complicated, so why is </a:t>
            </a:r>
            <a:r>
              <a:rPr lang="en-GB" dirty="0" err="1"/>
              <a:t>is</a:t>
            </a:r>
            <a:r>
              <a:rPr lang="en-GB" dirty="0"/>
              <a:t> complicated? If the vector b is orthogonal to the vector a you're completely fine, you can just define b based on that.</a:t>
            </a:r>
          </a:p>
          <a:p>
            <a:pPr>
              <a:buNone/>
            </a:pPr>
            <a:endParaRPr lang="en-GB" dirty="0"/>
          </a:p>
          <a:p>
            <a:pPr>
              <a:buNone/>
            </a:pPr>
            <a:r>
              <a:rPr lang="en-GB" dirty="0"/>
              <a:t>The vector b may not be orthogonal to the vector a. So one thing to do is to remove its projection in the direction of a which would be a dot product but there is in fact a more elegant way of doing this. Even though b and now w are not necessarily orthogonal to each other we can use the cross product to find the third vector which is orthogonal to both b and w. So instead of finding the vector v, we first find the vector u. You write the vector u as equal to b cross product with w and divide the whole thing by the norm of b cross w.</a:t>
            </a:r>
          </a:p>
          <a:p>
            <a:pPr>
              <a:buNone/>
            </a:pPr>
            <a:endParaRPr lang="en-GB" dirty="0"/>
          </a:p>
          <a:p>
            <a:pPr>
              <a:buNone/>
            </a:pPr>
            <a:r>
              <a:rPr lang="en-GB" dirty="0"/>
              <a:t>And that's the formula I have written here, u is equal to b cross w divided by the norm of b cross w. The final step we need here, is to find the vector v, but given w and u, v is given by, w cross product with u. In this way you have created a complete coordinate frame, given 2 vectors, that need not be unit norm, that need not be orthogonal.</a:t>
            </a:r>
          </a:p>
          <a:p>
            <a:pPr>
              <a:buNone/>
            </a:pPr>
            <a:endParaRPr lang="en-GB" dirty="0"/>
          </a:p>
          <a:p>
            <a:pPr>
              <a:buNone/>
            </a:pPr>
            <a:r>
              <a:rPr lang="en-GB" dirty="0"/>
              <a:t>Of-course this fails when the norm, when this quantity is equal to zero, so if b and w are aligned with each other, in which case their cross product is equal to zero, then they are really the same vector, a and b are the same vector and you cannot create the coordinate frame.</a:t>
            </a:r>
          </a:p>
          <a:p>
            <a:pPr>
              <a:buNone/>
            </a:pPr>
            <a:endParaRPr lang="en-GB" dirty="0"/>
          </a:p>
          <a:p>
            <a:pPr>
              <a:buNone/>
            </a:pPr>
            <a:endParaRPr lang="en-GB" dirty="0"/>
          </a:p>
          <a:p>
            <a:pPr>
              <a:buNone/>
            </a:pPr>
            <a:endParaRPr lang="en-GB" dirty="0"/>
          </a:p>
          <a:p>
            <a:endParaRPr lang="en-GB" dirty="0"/>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25</a:t>
            </a:fld>
            <a:endParaRPr lang="en-US"/>
          </a:p>
        </p:txBody>
      </p:sp>
    </p:spTree>
    <p:extLst>
      <p:ext uri="{BB962C8B-B14F-4D97-AF65-F5344CB8AC3E}">
        <p14:creationId xmlns:p14="http://schemas.microsoft.com/office/powerpoint/2010/main" val="276090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we will talk about matrices, which are also very important. Most transformations involve a matrix multiplying a vector.</a:t>
            </a:r>
          </a:p>
          <a:p>
            <a:pPr>
              <a:buNone/>
            </a:pPr>
            <a:endParaRPr lang="en-GB" dirty="0"/>
          </a:p>
          <a:p>
            <a:pPr>
              <a:buNone/>
            </a:pPr>
            <a:r>
              <a:rPr lang="en-GB" dirty="0"/>
              <a:t>Matrices can be used to transform points. The next few lectures will talk about their use for translation, rotation, shears, scales. In fact, all transformations and the graphics pipeline are handled by matrices. </a:t>
            </a:r>
          </a:p>
        </p:txBody>
      </p:sp>
      <p:sp>
        <p:nvSpPr>
          <p:cNvPr id="4" name="Slide Number Placeholder 3"/>
          <p:cNvSpPr>
            <a:spLocks noGrp="1"/>
          </p:cNvSpPr>
          <p:nvPr>
            <p:ph type="sldNum" sz="quarter" idx="10"/>
          </p:nvPr>
        </p:nvSpPr>
        <p:spPr/>
        <p:txBody>
          <a:bodyPr/>
          <a:lstStyle/>
          <a:p>
            <a:fld id="{2A7113A8-419B-4B40-854F-F3ADB5EBC05E}" type="slidenum">
              <a:rPr lang="en-US" smtClean="0"/>
              <a:pPr/>
              <a:t>27</a:t>
            </a:fld>
            <a:endParaRPr lang="en-US"/>
          </a:p>
        </p:txBody>
      </p:sp>
    </p:spTree>
    <p:extLst>
      <p:ext uri="{BB962C8B-B14F-4D97-AF65-F5344CB8AC3E}">
        <p14:creationId xmlns:p14="http://schemas.microsoft.com/office/powerpoint/2010/main" val="410711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8</a:t>
            </a:r>
            <a:endParaRPr lang="en-GB" dirty="0"/>
          </a:p>
          <a:p>
            <a:pPr>
              <a:buNone/>
            </a:pPr>
            <a:r>
              <a:rPr lang="en-GB" dirty="0"/>
              <a:t>So here, I've shown how the matrix multiplication works. The highlight is on the first row of the first matrix and the result. Note that in element (</a:t>
            </a:r>
            <a:r>
              <a:rPr lang="en-GB" dirty="0" err="1"/>
              <a:t>i,j</a:t>
            </a:r>
            <a:r>
              <a:rPr lang="en-GB" dirty="0"/>
              <a:t>), so this is the element in the top left, and starting to number my rows and columns from 1, I can say that this is element (1,1).</a:t>
            </a:r>
          </a:p>
          <a:p>
            <a:pPr>
              <a:buNone/>
            </a:pPr>
            <a:endParaRPr lang="en-GB" dirty="0"/>
          </a:p>
          <a:p>
            <a:pPr>
              <a:buNone/>
            </a:pPr>
            <a:r>
              <a:rPr lang="en-GB" dirty="0"/>
              <a:t>So it will be a dot product of row 1 and so I can number these rows as 1, 2, 3, and I can similarly number the columns as 1, 2, 3, 4. So it will be a dot product of row 1 and column 1 in order to highlight the different columns here I have used the </a:t>
            </a:r>
            <a:r>
              <a:rPr lang="en-GB" dirty="0" err="1"/>
              <a:t>color</a:t>
            </a:r>
            <a:r>
              <a:rPr lang="en-GB" dirty="0"/>
              <a:t> red.</a:t>
            </a:r>
          </a:p>
          <a:p>
            <a:pPr>
              <a:buNone/>
            </a:pPr>
            <a:endParaRPr lang="en-GB" dirty="0"/>
          </a:p>
          <a:p>
            <a:pPr>
              <a:buNone/>
            </a:pPr>
            <a:r>
              <a:rPr lang="en-GB" dirty="0" err="1"/>
              <a:t>Ans</a:t>
            </a:r>
            <a:r>
              <a:rPr lang="en-GB" dirty="0"/>
              <a:t> so 1 times 3 is 3, 3 times 2 is 6, you add these together in the dot product. It's 9, and that's the value. Notice the </a:t>
            </a:r>
            <a:r>
              <a:rPr lang="en-GB" dirty="0" err="1"/>
              <a:t>color</a:t>
            </a:r>
            <a:r>
              <a:rPr lang="en-GB" dirty="0"/>
              <a:t> of highlighting so, red is used to highlight the first column here, first column here and so you get the dot product of [1, 3] and [3, 2] for this number. Similarly, for this number here its dot product of [1, 3] and [6, 7] so, 1 times 6 is 6, 3 times 7 is 21, you get 27.</a:t>
            </a:r>
          </a:p>
          <a:p>
            <a:pPr>
              <a:buNone/>
            </a:pPr>
            <a:endParaRPr lang="en-GB" dirty="0"/>
          </a:p>
          <a:p>
            <a:pPr>
              <a:buNone/>
            </a:pPr>
            <a:r>
              <a:rPr lang="en-GB" dirty="0"/>
              <a:t>Now the next one, 1 times 9 is 9, 3 times 8 is 24, you get 33. 1 times 4 is 3 times 3 is 9, you get 13.</a:t>
            </a:r>
          </a:p>
          <a:p>
            <a:pPr>
              <a:buNone/>
            </a:pPr>
            <a:endParaRPr lang="en-GB" dirty="0"/>
          </a:p>
          <a:p>
            <a:pPr>
              <a:buNone/>
            </a:pPr>
            <a:r>
              <a:rPr lang="en-GB" dirty="0"/>
              <a:t>And similarly, we can apply this to the next row. And so we take the dot product with each column to give each element of this matrix. For example, for the first one, 5 times 3 is 15, 2 times 2 is 4, 19. 5 times 6 is 30, 2 times 7 is 14, 44. 5 times 9 is 45, 2 times 8 is 16, 61. 5 times 4 is 20, 2 times 3 is 6, 26.</a:t>
            </a:r>
          </a:p>
          <a:p>
            <a:pPr>
              <a:buNone/>
            </a:pPr>
            <a:endParaRPr lang="en-GB" dirty="0"/>
          </a:p>
          <a:p>
            <a:pPr>
              <a:buNone/>
            </a:pPr>
            <a:r>
              <a:rPr lang="en-GB" dirty="0"/>
              <a:t>And the final example here, the first one is 0, so we don't even need to consider it. 4 times 2 is 8, 4 times 7 is 28, 4 times 8 is 32, 4 times 3 is 12. And this is the way matrix multiplication works.</a:t>
            </a:r>
          </a:p>
        </p:txBody>
      </p:sp>
      <p:sp>
        <p:nvSpPr>
          <p:cNvPr id="4" name="Slide Number Placeholder 3"/>
          <p:cNvSpPr>
            <a:spLocks noGrp="1"/>
          </p:cNvSpPr>
          <p:nvPr>
            <p:ph type="sldNum" sz="quarter" idx="10"/>
          </p:nvPr>
        </p:nvSpPr>
        <p:spPr/>
        <p:txBody>
          <a:bodyPr/>
          <a:lstStyle/>
          <a:p>
            <a:fld id="{B1E274D3-7E31-254D-BF2F-C93E37EB1114}" type="slidenum">
              <a:rPr lang="en-US" smtClean="0"/>
              <a:pPr/>
              <a:t>28</a:t>
            </a:fld>
            <a:endParaRPr lang="en-US"/>
          </a:p>
        </p:txBody>
      </p:sp>
    </p:spTree>
    <p:extLst>
      <p:ext uri="{BB962C8B-B14F-4D97-AF65-F5344CB8AC3E}">
        <p14:creationId xmlns:p14="http://schemas.microsoft.com/office/powerpoint/2010/main" val="383562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Matrix multiplication is not commutative. If I reverse the order of the matrices here, it's not even a legal operation. The number of columns in the first matrix, in this case, is 4. The number of rows in the second, in this case, is 3, and it's not commutative. Even if the matrices actually have dimensions that they can be multiplied, it's still not commutative. However, matrix multiplication is associative and distributive. So a * (</a:t>
            </a:r>
            <a:r>
              <a:rPr lang="en-GB" dirty="0" err="1"/>
              <a:t>b+c</a:t>
            </a:r>
            <a:r>
              <a:rPr lang="en-GB" dirty="0"/>
              <a:t>) is equal to ab + ac. (a + b) * c is equal to ac + </a:t>
            </a:r>
            <a:r>
              <a:rPr lang="en-GB" dirty="0" err="1"/>
              <a:t>bc</a:t>
            </a:r>
            <a:r>
              <a:rPr lang="en-GB" dirty="0"/>
              <a:t>.</a:t>
            </a:r>
          </a:p>
        </p:txBody>
      </p:sp>
      <p:sp>
        <p:nvSpPr>
          <p:cNvPr id="4" name="Slide Number Placeholder 3"/>
          <p:cNvSpPr>
            <a:spLocks noGrp="1"/>
          </p:cNvSpPr>
          <p:nvPr>
            <p:ph type="sldNum" sz="quarter" idx="10"/>
          </p:nvPr>
        </p:nvSpPr>
        <p:spPr/>
        <p:txBody>
          <a:bodyPr/>
          <a:lstStyle/>
          <a:p>
            <a:fld id="{2A7113A8-419B-4B40-854F-F3ADB5EBC05E}" type="slidenum">
              <a:rPr lang="en-US" smtClean="0"/>
              <a:pPr/>
              <a:t>29</a:t>
            </a:fld>
            <a:endParaRPr lang="en-US"/>
          </a:p>
        </p:txBody>
      </p:sp>
    </p:spTree>
    <p:extLst>
      <p:ext uri="{BB962C8B-B14F-4D97-AF65-F5344CB8AC3E}">
        <p14:creationId xmlns:p14="http://schemas.microsoft.com/office/powerpoint/2010/main" val="1053333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Matrix-vector multiplication is key for transforming the points and this is the main topic we will be treating in the next few lectures. We can treat the vector as a column matrix, m rows times 1 column. And just as a simple example, I've shown you 2D reflection about the Y axis, so let's talk about reflection for a minute.</a:t>
            </a:r>
          </a:p>
          <a:p>
            <a:pPr>
              <a:buNone/>
            </a:pPr>
            <a:endParaRPr lang="en-GB" dirty="0"/>
          </a:p>
          <a:p>
            <a:pPr>
              <a:buNone/>
            </a:pPr>
            <a:r>
              <a:rPr lang="en-GB" dirty="0"/>
              <a:t>So I have my screen, this is the X axis, this is the Y axis, and I have a point here, which has some coordinates (</a:t>
            </a:r>
            <a:r>
              <a:rPr lang="en-GB" dirty="0" err="1"/>
              <a:t>x,y</a:t>
            </a:r>
            <a:r>
              <a:rPr lang="en-GB" dirty="0"/>
              <a:t>). I wish to reflect it about the Y axis to get a point here. And this will have coordinates, (-</a:t>
            </a:r>
            <a:r>
              <a:rPr lang="en-GB" dirty="0" err="1"/>
              <a:t>x,y</a:t>
            </a:r>
            <a:r>
              <a:rPr lang="en-GB" dirty="0"/>
              <a:t>).</a:t>
            </a:r>
          </a:p>
          <a:p>
            <a:pPr>
              <a:buNone/>
            </a:pPr>
            <a:endParaRPr lang="en-GB" dirty="0"/>
          </a:p>
          <a:p>
            <a:pPr>
              <a:buNone/>
            </a:pPr>
            <a:r>
              <a:rPr lang="en-GB" dirty="0"/>
              <a:t>That's what reflection about the y axis is. If you think about this matrix equation, the new x coordinate is -1 times x plus 0 times y, which is -x, and 0 times x plus 1 times y, which is y. So reflection is given by this equation, [-1 0, 0 1], whereas the identity would just have this as plus 1. So this is a simple example of how matrix vector multiplication can be used to transform points corresponding to a particular operation.</a:t>
            </a:r>
          </a:p>
        </p:txBody>
      </p:sp>
      <p:sp>
        <p:nvSpPr>
          <p:cNvPr id="4" name="Slide Number Placeholder 3"/>
          <p:cNvSpPr>
            <a:spLocks noGrp="1"/>
          </p:cNvSpPr>
          <p:nvPr>
            <p:ph type="sldNum" sz="quarter" idx="10"/>
          </p:nvPr>
        </p:nvSpPr>
        <p:spPr/>
        <p:txBody>
          <a:bodyPr/>
          <a:lstStyle/>
          <a:p>
            <a:fld id="{2A7113A8-419B-4B40-854F-F3ADB5EBC05E}" type="slidenum">
              <a:rPr lang="en-US" smtClean="0"/>
              <a:pPr/>
              <a:t>30</a:t>
            </a:fld>
            <a:endParaRPr lang="en-US"/>
          </a:p>
        </p:txBody>
      </p:sp>
    </p:spTree>
    <p:extLst>
      <p:ext uri="{BB962C8B-B14F-4D97-AF65-F5344CB8AC3E}">
        <p14:creationId xmlns:p14="http://schemas.microsoft.com/office/powerpoint/2010/main" val="1029251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The other interesting thing we consider is the transpose of a matrix. And that simply replaces the rows with columns, so you can think of [1 2] being the first row becomes the first column, [3 4] second column, [5 6] third column. We can also transpose a vector in which the column vector becomes a row vector and vice versa.</a:t>
            </a:r>
          </a:p>
          <a:p>
            <a:pPr>
              <a:buNone/>
            </a:pPr>
            <a:endParaRPr lang="en-GB" dirty="0"/>
          </a:p>
          <a:p>
            <a:pPr>
              <a:buNone/>
            </a:pPr>
            <a:r>
              <a:rPr lang="en-GB" dirty="0"/>
              <a:t>One interesting property on the matrix transpose, it also applies to matrix inverses, is that, if you want to transpose the product of 2 matrices, A and B, A times B transpose, you just transpose the individual matrices, so you transpose B and you transpose A, but you have to flip the order. So you have to reverse the order in which the transposes are applied. So it will be B transpose times A transpose. That's a very useful property to know.</a:t>
            </a:r>
          </a:p>
        </p:txBody>
      </p:sp>
      <p:sp>
        <p:nvSpPr>
          <p:cNvPr id="4" name="Slide Number Placeholder 3"/>
          <p:cNvSpPr>
            <a:spLocks noGrp="1"/>
          </p:cNvSpPr>
          <p:nvPr>
            <p:ph type="sldNum" sz="quarter" idx="10"/>
          </p:nvPr>
        </p:nvSpPr>
        <p:spPr/>
        <p:txBody>
          <a:bodyPr/>
          <a:lstStyle/>
          <a:p>
            <a:fld id="{2A7113A8-419B-4B40-854F-F3ADB5EBC05E}" type="slidenum">
              <a:rPr lang="en-US" smtClean="0"/>
              <a:pPr/>
              <a:t>31</a:t>
            </a:fld>
            <a:endParaRPr lang="en-US"/>
          </a:p>
        </p:txBody>
      </p:sp>
    </p:spTree>
    <p:extLst>
      <p:ext uri="{BB962C8B-B14F-4D97-AF65-F5344CB8AC3E}">
        <p14:creationId xmlns:p14="http://schemas.microsoft.com/office/powerpoint/2010/main" val="393210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The identity matrix is useful to define, and so the dimensions of the matrix have noted here 3 by 3. It just has ones along its main diagonal, zeroes elsewhere. And the properties of the identity matrix is the matrix times its inverse is equal to inverse times matrix, is the identity. How do you, do the inverse of A times B, it's A inverse B inverse, but you have to change the order. So if I consider, B inverse times A inverse, times A, times B.</a:t>
            </a:r>
          </a:p>
          <a:p>
            <a:pPr>
              <a:buNone/>
            </a:pPr>
            <a:endParaRPr lang="en-GB" dirty="0"/>
          </a:p>
          <a:p>
            <a:pPr>
              <a:buNone/>
            </a:pPr>
            <a:r>
              <a:rPr lang="en-GB" dirty="0"/>
              <a:t>You can see that this becomes the identity, and then B inverse times B, also becomes the identity. So changing the order is in fact, the right thing to do. If I don't change the order, the result is not the identity.</a:t>
            </a:r>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32</a:t>
            </a:fld>
            <a:endParaRPr lang="en-US"/>
          </a:p>
        </p:txBody>
      </p:sp>
    </p:spTree>
    <p:extLst>
      <p:ext uri="{BB962C8B-B14F-4D97-AF65-F5344CB8AC3E}">
        <p14:creationId xmlns:p14="http://schemas.microsoft.com/office/powerpoint/2010/main" val="2518322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a:p>
            <a:pPr>
              <a:buNone/>
            </a:pPr>
            <a:r>
              <a:rPr lang="en-GB" dirty="0"/>
              <a:t>Finally let's relate matrices back to the dot product and the cross product. And we want these vector multiplication operations, a dot b and a cross b to be represented in terms of matrix-vector multiplication.</a:t>
            </a:r>
          </a:p>
          <a:p>
            <a:pPr>
              <a:buNone/>
            </a:pPr>
            <a:endParaRPr lang="en-GB" dirty="0"/>
          </a:p>
          <a:p>
            <a:pPr>
              <a:buNone/>
            </a:pPr>
            <a:r>
              <a:rPr lang="en-GB" dirty="0"/>
              <a:t>So a dot b just multiplies the same components of vector a with vector b, and there is a very easy way to represent this in matrices, as a transpose b (</a:t>
            </a:r>
            <a:r>
              <a:rPr lang="en-GB" dirty="0" err="1"/>
              <a:t>a^T</a:t>
            </a:r>
            <a:r>
              <a:rPr lang="en-GB" dirty="0"/>
              <a:t> * b). So, if the vector is a column vector, the transpose is </a:t>
            </a:r>
            <a:r>
              <a:rPr lang="en-GB" dirty="0" err="1"/>
              <a:t>x_a</a:t>
            </a:r>
            <a:r>
              <a:rPr lang="en-GB" dirty="0"/>
              <a:t>, </a:t>
            </a:r>
            <a:r>
              <a:rPr lang="en-GB" dirty="0" err="1"/>
              <a:t>y_a</a:t>
            </a:r>
            <a:r>
              <a:rPr lang="en-GB" dirty="0"/>
              <a:t>, </a:t>
            </a:r>
            <a:r>
              <a:rPr lang="en-GB" dirty="0" err="1"/>
              <a:t>z_a</a:t>
            </a:r>
            <a:r>
              <a:rPr lang="en-GB" dirty="0"/>
              <a:t>. The number of columns 3 is equal to the number of rows, and the dimensions of the matrix is the number of rows, here 1 and the number of columns, here 1. And so you have </a:t>
            </a:r>
            <a:r>
              <a:rPr lang="en-GB" dirty="0" err="1"/>
              <a:t>x_a</a:t>
            </a:r>
            <a:r>
              <a:rPr lang="en-GB" dirty="0"/>
              <a:t> * </a:t>
            </a:r>
            <a:r>
              <a:rPr lang="en-GB" dirty="0" err="1"/>
              <a:t>x_b</a:t>
            </a:r>
            <a:r>
              <a:rPr lang="en-GB" dirty="0"/>
              <a:t> + </a:t>
            </a:r>
            <a:r>
              <a:rPr lang="en-GB" dirty="0" err="1"/>
              <a:t>y_a</a:t>
            </a:r>
            <a:r>
              <a:rPr lang="en-GB" dirty="0"/>
              <a:t> * </a:t>
            </a:r>
            <a:r>
              <a:rPr lang="en-GB" dirty="0" err="1"/>
              <a:t>y_b</a:t>
            </a:r>
            <a:r>
              <a:rPr lang="en-GB" dirty="0"/>
              <a:t> + </a:t>
            </a:r>
            <a:r>
              <a:rPr lang="en-GB" dirty="0" err="1"/>
              <a:t>z_a</a:t>
            </a:r>
            <a:r>
              <a:rPr lang="en-GB" dirty="0"/>
              <a:t> * </a:t>
            </a:r>
            <a:r>
              <a:rPr lang="en-GB" dirty="0" err="1"/>
              <a:t>z_b</a:t>
            </a:r>
            <a:r>
              <a:rPr lang="en-GB" dirty="0"/>
              <a:t>.</a:t>
            </a:r>
          </a:p>
          <a:p>
            <a:pPr>
              <a:buNone/>
            </a:pPr>
            <a:endParaRPr lang="en-GB" dirty="0"/>
          </a:p>
          <a:p>
            <a:pPr>
              <a:buNone/>
            </a:pPr>
            <a:r>
              <a:rPr lang="en-GB" dirty="0"/>
              <a:t>Next, we come to the cross product. We've already seen it when we discussed cross products. You can do it using the dual matrix of the vector a, and so you can represent it as "A star" (A*) times b, where A* is the dual matrix of the vector a.</a:t>
            </a:r>
          </a:p>
          <a:p>
            <a:pPr>
              <a:buNone/>
            </a:pPr>
            <a:endParaRPr lang="en-GB" dirty="0"/>
          </a:p>
          <a:p>
            <a:pPr>
              <a:buNone/>
            </a:pPr>
            <a:endParaRPr lang="en-GB" dirty="0"/>
          </a:p>
          <a:p>
            <a:pPr>
              <a:buNone/>
            </a:pPr>
            <a:endParaRPr lang="en-GB" dirty="0"/>
          </a:p>
          <a:p>
            <a:pPr>
              <a:buNone/>
            </a:pPr>
            <a:endParaRPr lang="en-GB" dirty="0"/>
          </a:p>
          <a:p>
            <a:pPr>
              <a:buNone/>
            </a:pPr>
            <a:endParaRPr lang="en-GB" dirty="0"/>
          </a:p>
          <a:p>
            <a:pPr>
              <a:buNone/>
            </a:pPr>
            <a:endParaRPr lang="en-US" dirty="0"/>
          </a:p>
          <a:p>
            <a:pPr>
              <a:buNone/>
            </a:pPr>
            <a:endParaRPr lang="en-GB" dirty="0"/>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33</a:t>
            </a:fld>
            <a:endParaRPr lang="en-US"/>
          </a:p>
        </p:txBody>
      </p:sp>
    </p:spTree>
    <p:extLst>
      <p:ext uri="{BB962C8B-B14F-4D97-AF65-F5344CB8AC3E}">
        <p14:creationId xmlns:p14="http://schemas.microsoft.com/office/powerpoint/2010/main" val="19417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We start with the overall motivation of this section.</a:t>
            </a:r>
          </a:p>
          <a:p>
            <a:pPr>
              <a:buNone/>
            </a:pPr>
            <a:endParaRPr lang="en-GB" dirty="0"/>
          </a:p>
          <a:p>
            <a:pPr>
              <a:buNone/>
            </a:pPr>
            <a:r>
              <a:rPr lang="en-GB" dirty="0"/>
              <a:t>Many computer graphics concepts need basic mathematics like linear algebra. We are interested in vectors, dot products, cross products. We are also interested in matrices, matrix-vector and matrix-matrix multiplication. How does this come up? Assume for example that you have a point that you want to translate to a different region. This comes up all the time, you have a character, you want to move it somewhere else in the scene. You can regard the point as a vector and we'll see how an operation like translation, rotation can be written as a matrix-vector multiplication.</a:t>
            </a:r>
          </a:p>
          <a:p>
            <a:pPr>
              <a:buNone/>
            </a:pPr>
            <a:endParaRPr lang="en-GB" dirty="0"/>
          </a:p>
          <a:p>
            <a:pPr>
              <a:buNone/>
            </a:pPr>
            <a:r>
              <a:rPr lang="en-GB" dirty="0"/>
              <a:t>The contents of this lecture on vectors and matrices should be very basic for most of you. It does not go beyond what you would learn in a basic high school mathematical education. </a:t>
            </a:r>
          </a:p>
        </p:txBody>
      </p:sp>
      <p:sp>
        <p:nvSpPr>
          <p:cNvPr id="4" name="Slide Number Placeholder 3"/>
          <p:cNvSpPr>
            <a:spLocks noGrp="1"/>
          </p:cNvSpPr>
          <p:nvPr>
            <p:ph type="sldNum" sz="quarter" idx="10"/>
          </p:nvPr>
        </p:nvSpPr>
        <p:spPr/>
        <p:txBody>
          <a:bodyPr/>
          <a:lstStyle/>
          <a:p>
            <a:fld id="{2A7113A8-419B-4B40-854F-F3ADB5EBC05E}" type="slidenum">
              <a:rPr lang="en-US" smtClean="0"/>
              <a:pPr/>
              <a:t>3</a:t>
            </a:fld>
            <a:endParaRPr lang="en-US"/>
          </a:p>
        </p:txBody>
      </p:sp>
    </p:spTree>
    <p:extLst>
      <p:ext uri="{BB962C8B-B14F-4D97-AF65-F5344CB8AC3E}">
        <p14:creationId xmlns:p14="http://schemas.microsoft.com/office/powerpoint/2010/main" val="262836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799013" cy="35988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We'll start by talking about vectors. Vectors are usually written with the vector symbol, so this is the common vector symbol, an arrow on top. Or, if you look at other references, they are often written in bold. The magnitude is written in the standard way by putting a norm symbol around the vector. Vectors have a length and they have a direction.</a:t>
            </a:r>
          </a:p>
          <a:p>
            <a:pPr>
              <a:buNone/>
            </a:pPr>
            <a:endParaRPr lang="en-GB" dirty="0"/>
          </a:p>
          <a:p>
            <a:pPr>
              <a:buNone/>
            </a:pPr>
            <a:r>
              <a:rPr lang="en-GB" dirty="0"/>
              <a:t>The absolute position of a vector is not important. And so these 2 vectors are actually the same. So this vector moves to right and I just relocate</a:t>
            </a:r>
            <a:r>
              <a:rPr lang="en-GB" baseline="0" dirty="0"/>
              <a:t> </a:t>
            </a:r>
            <a:r>
              <a:rPr lang="en-GB" dirty="0"/>
              <a:t>the vector here, but they are actually the same vector. Vectors are used to store offsets, displacements and locations. But strictly speaking, there is a minor technical difference, that a position is not a vector and in fact you cannot add positions as vectors, because to have a positions such as 2 units on the X axis, we implicitly require an origin. Whereas, a vector is supposed to be independent of the origin, can be relocated. Nevertheless, it is very convenient to also represent positions as vectors, and to multiply them as matrices to do various transformations.</a:t>
            </a:r>
            <a:endParaRPr lang="en-US" dirty="0"/>
          </a:p>
        </p:txBody>
      </p:sp>
      <p:sp>
        <p:nvSpPr>
          <p:cNvPr id="4" name="Slide Number Placeholder 3"/>
          <p:cNvSpPr>
            <a:spLocks noGrp="1"/>
          </p:cNvSpPr>
          <p:nvPr>
            <p:ph type="sldNum" sz="quarter" idx="10"/>
          </p:nvPr>
        </p:nvSpPr>
        <p:spPr/>
        <p:txBody>
          <a:bodyPr/>
          <a:lstStyle/>
          <a:p>
            <a:fld id="{B1E274D3-7E31-254D-BF2F-C93E37EB1114}" type="slidenum">
              <a:rPr lang="en-US" smtClean="0"/>
              <a:pPr/>
              <a:t>4</a:t>
            </a:fld>
            <a:endParaRPr lang="en-US"/>
          </a:p>
        </p:txBody>
      </p:sp>
    </p:spTree>
    <p:extLst>
      <p:ext uri="{BB962C8B-B14F-4D97-AF65-F5344CB8AC3E}">
        <p14:creationId xmlns:p14="http://schemas.microsoft.com/office/powerpoint/2010/main" val="399519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first vector operation we are going to consider is vector addition. And so you have 2 vectors a and b, and you want to find what is the vector, a + b. This can be done geometrically with what is known as, the </a:t>
            </a:r>
            <a:r>
              <a:rPr lang="en-GB" b="1" dirty="0"/>
              <a:t>parallelogram</a:t>
            </a:r>
            <a:r>
              <a:rPr lang="en-GB" dirty="0"/>
              <a:t> </a:t>
            </a:r>
            <a:r>
              <a:rPr lang="en-GB" sz="1400" b="0" i="0" kern="1200" dirty="0">
                <a:solidFill>
                  <a:schemeClr val="tx1"/>
                </a:solidFill>
                <a:effectLst/>
                <a:latin typeface="Times New Roman" charset="0"/>
                <a:ea typeface="ＭＳ Ｐゴシック" charset="0"/>
                <a:cs typeface="+mn-cs"/>
              </a:rPr>
              <a:t>ˌ</a:t>
            </a:r>
            <a:r>
              <a:rPr lang="en-GB" sz="1400" b="0" i="0" kern="1200" dirty="0" err="1">
                <a:solidFill>
                  <a:schemeClr val="tx1"/>
                </a:solidFill>
                <a:effectLst/>
                <a:latin typeface="Times New Roman" charset="0"/>
                <a:ea typeface="ＭＳ Ｐゴシック" charset="0"/>
                <a:cs typeface="+mn-cs"/>
              </a:rPr>
              <a:t>pærəˈleləɡræm</a:t>
            </a:r>
            <a:r>
              <a:rPr lang="en-GB" sz="1400" b="0" i="0" kern="1200" dirty="0">
                <a:solidFill>
                  <a:schemeClr val="tx1"/>
                </a:solidFill>
                <a:effectLst/>
                <a:latin typeface="Times New Roman" charset="0"/>
                <a:ea typeface="ＭＳ Ｐゴシック" charset="0"/>
                <a:cs typeface="+mn-cs"/>
              </a:rPr>
              <a:t> </a:t>
            </a:r>
            <a:r>
              <a:rPr lang="en-GB" dirty="0"/>
              <a:t>rule. So, here you have the vector a. I take the vector b and I relocate b, so that the tail of vector b is aligned with the head of vector a.</a:t>
            </a:r>
          </a:p>
          <a:p>
            <a:pPr>
              <a:buNone/>
            </a:pPr>
            <a:endParaRPr lang="en-US" dirty="0"/>
          </a:p>
          <a:p>
            <a:pPr>
              <a:buNone/>
            </a:pPr>
            <a:r>
              <a:rPr lang="en-GB" dirty="0"/>
              <a:t>And</a:t>
            </a:r>
            <a:r>
              <a:rPr lang="en-GB" baseline="0" dirty="0"/>
              <a:t> </a:t>
            </a:r>
            <a:r>
              <a:rPr lang="en-GB" dirty="0"/>
              <a:t>I complete the parallelogram and the diagonal of the parallelogram is the addition. If you don't want to think in terms of parallelograms, just think about it in terms of a triangle. So, I am considering the vector a + b from the tail of a to the head of b.</a:t>
            </a:r>
          </a:p>
          <a:p>
            <a:pPr>
              <a:buNone/>
            </a:pPr>
            <a:endParaRPr lang="en-GB" dirty="0"/>
          </a:p>
          <a:p>
            <a:pPr>
              <a:buNone/>
            </a:pPr>
            <a:r>
              <a:rPr lang="en-GB" dirty="0"/>
              <a:t>Vector addition is commutative, so a + b is equal to b + a and if you are not very much into parallelograms, then we can consider it as simply adding coordinates in Cartesian components.</a:t>
            </a:r>
          </a:p>
        </p:txBody>
      </p:sp>
      <p:sp>
        <p:nvSpPr>
          <p:cNvPr id="4" name="Slide Number Placeholder 3"/>
          <p:cNvSpPr>
            <a:spLocks noGrp="1"/>
          </p:cNvSpPr>
          <p:nvPr>
            <p:ph type="sldNum" sz="quarter" idx="10"/>
          </p:nvPr>
        </p:nvSpPr>
        <p:spPr/>
        <p:txBody>
          <a:bodyPr/>
          <a:lstStyle/>
          <a:p>
            <a:fld id="{2A7113A8-419B-4B40-854F-F3ADB5EBC05E}" type="slidenum">
              <a:rPr lang="en-US" smtClean="0"/>
              <a:pPr/>
              <a:t>5</a:t>
            </a:fld>
            <a:endParaRPr lang="en-US"/>
          </a:p>
        </p:txBody>
      </p:sp>
    </p:spTree>
    <p:extLst>
      <p:ext uri="{BB962C8B-B14F-4D97-AF65-F5344CB8AC3E}">
        <p14:creationId xmlns:p14="http://schemas.microsoft.com/office/powerpoint/2010/main" val="31417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let's consider Cartesian coordinates, your familiar X and Y coordinates. I've shown the X axis and the Y axis. The vector I've shown here can be moved to the origin of the Cartesian coordinate system.</a:t>
            </a:r>
          </a:p>
          <a:p>
            <a:pPr>
              <a:buNone/>
            </a:pPr>
            <a:endParaRPr lang="en-GB" dirty="0"/>
          </a:p>
          <a:p>
            <a:pPr>
              <a:buNone/>
            </a:pPr>
            <a:r>
              <a:rPr lang="en-GB" dirty="0"/>
              <a:t>And you can see in this case, it has 4 units along the X axis and 3 units along the Y axis. So the vector can be written as 4 times the unit X vector plus 3 times unit Y vector. X and Y, in this case are the coordinates of the axis. But, in general they can be any orthogonal unit vector. So, I write the vector A as the components X and Y.</a:t>
            </a:r>
          </a:p>
          <a:p>
            <a:pPr>
              <a:buNone/>
            </a:pPr>
            <a:endParaRPr lang="en-US" dirty="0"/>
          </a:p>
          <a:p>
            <a:pPr>
              <a:buNone/>
            </a:pPr>
            <a:r>
              <a:rPr lang="en-GB" dirty="0"/>
              <a:t>It's also interesting, sometimes, to write the transpose of A. So I'm writing a vector as a column vector. Its transpose</a:t>
            </a:r>
            <a:r>
              <a:rPr lang="en-GB" baseline="0" dirty="0"/>
              <a:t> is</a:t>
            </a:r>
            <a:r>
              <a:rPr lang="en-GB" dirty="0"/>
              <a:t> a row vector, x and y. And the norm of A is going to be square root of x^2 + y^2. Which, in this case, is the square root of 4^2 + 3^2 which will be equal to 5. That's just the Pythagorean /</a:t>
            </a:r>
            <a:r>
              <a:rPr lang="en-GB" sz="1400" b="0" i="0" kern="1200" dirty="0" err="1">
                <a:solidFill>
                  <a:schemeClr val="tx1"/>
                </a:solidFill>
                <a:effectLst/>
                <a:latin typeface="Times New Roman" charset="0"/>
                <a:ea typeface="ＭＳ Ｐゴシック" charset="0"/>
                <a:cs typeface="+mn-cs"/>
              </a:rPr>
              <a:t>pɪ</a:t>
            </a:r>
            <a:r>
              <a:rPr lang="el-GR" sz="1400" b="0" i="0" kern="1200" dirty="0">
                <a:solidFill>
                  <a:schemeClr val="tx1"/>
                </a:solidFill>
                <a:effectLst/>
                <a:latin typeface="Times New Roman" charset="0"/>
                <a:ea typeface="ＭＳ Ｐゴシック" charset="0"/>
                <a:cs typeface="+mn-cs"/>
              </a:rPr>
              <a:t>θ</a:t>
            </a:r>
            <a:r>
              <a:rPr lang="en-GB" sz="1400" b="0" i="0" kern="1200" dirty="0" err="1">
                <a:solidFill>
                  <a:schemeClr val="tx1"/>
                </a:solidFill>
                <a:effectLst/>
                <a:latin typeface="Times New Roman" charset="0"/>
                <a:ea typeface="ＭＳ Ｐゴシック" charset="0"/>
                <a:cs typeface="+mn-cs"/>
              </a:rPr>
              <a:t>əˈgɔriən</a:t>
            </a:r>
            <a:r>
              <a:rPr lang="en-GB" sz="1400" b="0" i="0" kern="1200" dirty="0">
                <a:solidFill>
                  <a:schemeClr val="tx1"/>
                </a:solidFill>
                <a:effectLst/>
                <a:latin typeface="Times New Roman" charset="0"/>
                <a:ea typeface="ＭＳ Ｐゴシック" charset="0"/>
                <a:cs typeface="+mn-cs"/>
              </a:rPr>
              <a:t>/</a:t>
            </a:r>
            <a:r>
              <a:rPr lang="en-GB" dirty="0"/>
              <a:t> relationship. It's important to note that x and y can be any unit vectors.</a:t>
            </a:r>
          </a:p>
          <a:p>
            <a:pPr>
              <a:buNone/>
            </a:pPr>
            <a:endParaRPr lang="en-US"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6</a:t>
            </a:fld>
            <a:endParaRPr lang="en-US"/>
          </a:p>
        </p:txBody>
      </p:sp>
    </p:spTree>
    <p:extLst>
      <p:ext uri="{BB962C8B-B14F-4D97-AF65-F5344CB8AC3E}">
        <p14:creationId xmlns:p14="http://schemas.microsoft.com/office/powerpoint/2010/main" val="118211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Vectors can also be multiplied and in fact there are 2 multiplications of vector, the dot or the scalar product and the cross or the vector product. Note that in this lecture we will use right-handed coordinates, which is a standard coordinate system found in most mathematics textbooks. </a:t>
            </a:r>
          </a:p>
          <a:p>
            <a:pPr>
              <a:buNone/>
            </a:pPr>
            <a:endParaRPr lang="en-US"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7</a:t>
            </a:fld>
            <a:endParaRPr lang="en-US"/>
          </a:p>
        </p:txBody>
      </p:sp>
    </p:spTree>
    <p:extLst>
      <p:ext uri="{BB962C8B-B14F-4D97-AF65-F5344CB8AC3E}">
        <p14:creationId xmlns:p14="http://schemas.microsoft.com/office/powerpoint/2010/main" val="62868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What do right-handed coordinates mean? If you take your right hand and your X axis is pointed here, your Y axis is pointed here. If you take your hand and you curl them around the X and Y axes, the thumb on the right hand will point towards the positive Z axis. With left-handed coordinates it would of course be the opposite and so we assume right-handed coordinate system.</a:t>
            </a:r>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8</a:t>
            </a:fld>
            <a:endParaRPr lang="en-US"/>
          </a:p>
        </p:txBody>
      </p:sp>
    </p:spTree>
    <p:extLst>
      <p:ext uri="{BB962C8B-B14F-4D97-AF65-F5344CB8AC3E}">
        <p14:creationId xmlns:p14="http://schemas.microsoft.com/office/powerpoint/2010/main" val="272424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First, let's consider the dot or the scalar product and that is written as a dot b. It's commutative. It's also equal to b dot a. We want to consider the norm of a, so of course the product involves the product of the two vectors a and b, so we do want to consider this norm of a.</a:t>
            </a:r>
          </a:p>
          <a:p>
            <a:pPr>
              <a:buNone/>
            </a:pPr>
            <a:endParaRPr lang="en-GB" dirty="0"/>
          </a:p>
          <a:p>
            <a:pPr>
              <a:buNone/>
            </a:pPr>
            <a:r>
              <a:rPr lang="en-GB" dirty="0"/>
              <a:t>And now of course it is symmetric, so we will also want to consider the norm of vector b. How does it depend on the angle between a and b? That's the crucial question. And its intended to be the product of their magnitudes when the vectors are aligned. But, when they are not aligned, we will have to multiply it, by the cosine of the angle between them.  </a:t>
            </a:r>
          </a:p>
          <a:p>
            <a:pPr>
              <a:buNone/>
            </a:pPr>
            <a:endParaRPr lang="en-US" dirty="0"/>
          </a:p>
          <a:p>
            <a:pPr>
              <a:buNone/>
            </a:pPr>
            <a:r>
              <a:rPr lang="en-GB" dirty="0"/>
              <a:t>As we see here, a dot b is the norm of a times norm of b times the cosine of the angle between them. From that equation, you can calculate the angle between two vectors, as the inverse cosine of a dot b divided by each of their individual magnitudes.</a:t>
            </a:r>
          </a:p>
          <a:p>
            <a:pPr>
              <a:buNone/>
            </a:pPr>
            <a:endParaRPr lang="en-US" dirty="0"/>
          </a:p>
          <a:p>
            <a:pPr>
              <a:buNone/>
            </a:pPr>
            <a:r>
              <a:rPr lang="en-GB" dirty="0"/>
              <a:t>This is in fact is one of the most common uses of the dot product, because the dot product can be calculated very efficiently in Cartesian components, but the angle between two vectors not that easily. So, what you do is, you take the dot product, and then by taking the inverse cosine, you get the angle between the 2 vectors. </a:t>
            </a:r>
          </a:p>
          <a:p>
            <a:pPr>
              <a:buNone/>
            </a:pPr>
            <a:endParaRPr lang="en-GB" dirty="0"/>
          </a:p>
          <a:p>
            <a:pPr>
              <a:buNone/>
            </a:pPr>
            <a:r>
              <a:rPr lang="en-GB" dirty="0"/>
              <a:t>The dot or scalar products has the associativity and the multiplication properties. So a dot (b + c) is equal to a dot b + a dot c.</a:t>
            </a:r>
          </a:p>
          <a:p>
            <a:pPr>
              <a:buNone/>
            </a:pPr>
            <a:endParaRPr lang="en-GB" dirty="0"/>
          </a:p>
          <a:p>
            <a:pPr>
              <a:buNone/>
            </a:pPr>
            <a:r>
              <a:rPr lang="en-GB" dirty="0"/>
              <a:t>And if you multiply a scalar through any of the vectors k dot b or a dot kb that just multiplies the dot product by a scalar.</a:t>
            </a:r>
          </a:p>
          <a:p>
            <a:pPr>
              <a:buNone/>
            </a:pPr>
            <a:endParaRPr lang="en-GB" dirty="0"/>
          </a:p>
          <a:p>
            <a:pPr>
              <a:buNone/>
            </a:pPr>
            <a:endParaRPr lang="en-GB" dirty="0"/>
          </a:p>
          <a:p>
            <a:pPr>
              <a:buNone/>
            </a:pPr>
            <a:endParaRPr lang="en-GB" dirty="0"/>
          </a:p>
        </p:txBody>
      </p:sp>
      <p:sp>
        <p:nvSpPr>
          <p:cNvPr id="4" name="Slide Number Placeholder 3"/>
          <p:cNvSpPr>
            <a:spLocks noGrp="1"/>
          </p:cNvSpPr>
          <p:nvPr>
            <p:ph type="sldNum" sz="quarter" idx="10"/>
          </p:nvPr>
        </p:nvSpPr>
        <p:spPr/>
        <p:txBody>
          <a:bodyPr/>
          <a:lstStyle/>
          <a:p>
            <a:fld id="{2A7113A8-419B-4B40-854F-F3ADB5EBC05E}" type="slidenum">
              <a:rPr lang="en-US" smtClean="0"/>
              <a:pPr/>
              <a:t>9</a:t>
            </a:fld>
            <a:endParaRPr lang="en-US"/>
          </a:p>
        </p:txBody>
      </p:sp>
    </p:spTree>
    <p:extLst>
      <p:ext uri="{BB962C8B-B14F-4D97-AF65-F5344CB8AC3E}">
        <p14:creationId xmlns:p14="http://schemas.microsoft.com/office/powerpoint/2010/main" val="3618155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685800" y="1371600"/>
            <a:ext cx="7772400" cy="18288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lvl1pPr>
          </a:lstStyle>
          <a:p>
            <a:pPr lvl="0"/>
            <a:r>
              <a:rPr lang="en-US" noProof="0"/>
              <a:t>Click to edit Master title style</a:t>
            </a:r>
          </a:p>
        </p:txBody>
      </p:sp>
      <p:sp>
        <p:nvSpPr>
          <p:cNvPr id="102403" name="Rectangle 3"/>
          <p:cNvSpPr>
            <a:spLocks noGrp="1" noChangeArrowheads="1"/>
          </p:cNvSpPr>
          <p:nvPr>
            <p:ph type="subTitle" idx="1"/>
          </p:nvPr>
        </p:nvSpPr>
        <p:spPr>
          <a:xfrm>
            <a:off x="677863" y="3581400"/>
            <a:ext cx="7721600" cy="17526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0" indent="0" algn="ctr">
              <a:buFont typeface="Wingdings" charset="0"/>
              <a:buNone/>
              <a:defRPr/>
            </a:lvl1pPr>
          </a:lstStyle>
          <a:p>
            <a:pPr lvl="0"/>
            <a:r>
              <a:rPr lang="en-US" noProof="0"/>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0316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2057400" cy="6022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4"/>
            <a:ext cx="6019800" cy="6022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38258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685800" y="1371600"/>
            <a:ext cx="7772400" cy="18288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lvl1pPr>
          </a:lstStyle>
          <a:p>
            <a:pPr lvl="0"/>
            <a:r>
              <a:rPr lang="en-US" noProof="0"/>
              <a:t>Click to edit Master title style</a:t>
            </a:r>
          </a:p>
        </p:txBody>
      </p:sp>
      <p:sp>
        <p:nvSpPr>
          <p:cNvPr id="102403" name="Rectangle 3"/>
          <p:cNvSpPr>
            <a:spLocks noGrp="1" noChangeArrowheads="1"/>
          </p:cNvSpPr>
          <p:nvPr>
            <p:ph type="subTitle" idx="1"/>
          </p:nvPr>
        </p:nvSpPr>
        <p:spPr>
          <a:xfrm>
            <a:off x="677863" y="3581400"/>
            <a:ext cx="7721600" cy="17526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0" indent="0" algn="ctr">
              <a:buFont typeface="Wingdings" charset="0"/>
              <a:buNone/>
              <a:defRPr/>
            </a:lvl1pPr>
          </a:lstStyle>
          <a:p>
            <a:pPr lvl="0"/>
            <a:r>
              <a:rPr lang="en-US" noProof="0"/>
              <a:t>Click to edit Master subtitle style</a:t>
            </a:r>
          </a:p>
        </p:txBody>
      </p:sp>
      <p:pic>
        <p:nvPicPr>
          <p:cNvPr id="5" name="Picture 2">
            <a:extLst>
              <a:ext uri="{FF2B5EF4-FFF2-40B4-BE49-F238E27FC236}">
                <a16:creationId xmlns:a16="http://schemas.microsoft.com/office/drawing/2014/main" id="{F7C20DCA-A621-4E04-8390-717A5DB2A0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6013" y="-26988"/>
            <a:ext cx="11031538"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15560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93255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https://timgsa.baidu.com/timg?image&amp;quality=80&amp;size=b9999_10000&amp;sec=1580692210798&amp;di=d08be2875086c865832ed95edf740208&amp;imgtype=0&amp;src=http%3A%2F%2Fimage.thepaper.cn%2Fwww%2Fimage%2F29%2F79%2F62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7488" y="-41275"/>
            <a:ext cx="17592676"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044554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7175"/>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7175"/>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47527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37419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94439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03040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406156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99"/>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0099"/>
                </a:solidFill>
              </a:defRPr>
            </a:lvl1pPr>
            <a:lvl2pPr>
              <a:defRPr>
                <a:solidFill>
                  <a:srgbClr val="000099"/>
                </a:solidFill>
              </a:defRPr>
            </a:lvl2pPr>
            <a:lvl3pPr>
              <a:defRPr>
                <a:solidFill>
                  <a:srgbClr val="000099"/>
                </a:solidFill>
              </a:defRPr>
            </a:lvl3pPr>
            <a:lvl4pPr>
              <a:defRPr>
                <a:solidFill>
                  <a:srgbClr val="000099"/>
                </a:solidFill>
              </a:defRPr>
            </a:lvl4pPr>
            <a:lvl5pPr>
              <a:defRPr>
                <a:solidFill>
                  <a:srgbClr val="00009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65722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752785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938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3"/>
            <a:ext cx="2057400" cy="6022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3"/>
            <a:ext cx="6019800" cy="6022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42265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433856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7175"/>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7175"/>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1628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9635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09139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35993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764594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68319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679450" y="533400"/>
            <a:ext cx="77485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a:t>
            </a:r>
          </a:p>
        </p:txBody>
      </p:sp>
      <p:sp>
        <p:nvSpPr>
          <p:cNvPr id="101379" name="Rectangle 3"/>
          <p:cNvSpPr>
            <a:spLocks noGrp="1" noChangeArrowheads="1"/>
          </p:cNvSpPr>
          <p:nvPr>
            <p:ph type="body" idx="1"/>
          </p:nvPr>
        </p:nvSpPr>
        <p:spPr bwMode="auto">
          <a:xfrm>
            <a:off x="457200" y="1527175"/>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3882"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1380" name="Rectangle 4"/>
          <p:cNvSpPr>
            <a:spLocks noChangeArrowheads="1"/>
          </p:cNvSpPr>
          <p:nvPr/>
        </p:nvSpPr>
        <p:spPr bwMode="auto">
          <a:xfrm>
            <a:off x="227019" y="1233488"/>
            <a:ext cx="8683625" cy="460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9" name="Rectangle 13"/>
          <p:cNvSpPr>
            <a:spLocks noChangeArrowheads="1"/>
          </p:cNvSpPr>
          <p:nvPr/>
        </p:nvSpPr>
        <p:spPr bwMode="auto">
          <a:xfrm>
            <a:off x="227019" y="484188"/>
            <a:ext cx="8683625" cy="460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 bg1="dk2" tx1="lt1" bg2="dk1"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p:txStyles>
    <p:titleStyle>
      <a:lvl1pPr algn="ctr" rtl="0" eaLnBrk="0" fontAlgn="base" hangingPunct="0">
        <a:spcBef>
          <a:spcPct val="0"/>
        </a:spcBef>
        <a:spcAft>
          <a:spcPct val="0"/>
        </a:spcAft>
        <a:defRPr sz="3600" b="1">
          <a:solidFill>
            <a:srgbClr val="000099"/>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2pPr>
      <a:lvl3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3pPr>
      <a:lvl4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4pPr>
      <a:lvl5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5pPr>
      <a:lvl6pPr marL="4572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6pPr>
      <a:lvl7pPr marL="9144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7pPr>
      <a:lvl8pPr marL="13716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8pPr>
      <a:lvl9pPr marL="18288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9pPr>
    </p:titleStyle>
    <p:bodyStyle>
      <a:lvl1pPr marL="342900" indent="-342900" algn="l" rtl="0" eaLnBrk="0" fontAlgn="base" hangingPunct="0">
        <a:spcBef>
          <a:spcPct val="50000"/>
        </a:spcBef>
        <a:spcAft>
          <a:spcPct val="0"/>
        </a:spcAft>
        <a:buClr>
          <a:srgbClr val="2AABA8"/>
        </a:buClr>
        <a:buFont typeface="Wingdings" charset="0"/>
        <a:buChar char="§"/>
        <a:defRPr sz="2800">
          <a:solidFill>
            <a:srgbClr val="000099"/>
          </a:solidFill>
          <a:latin typeface="+mn-lt"/>
          <a:ea typeface="+mn-ea"/>
          <a:cs typeface="+mn-cs"/>
        </a:defRPr>
      </a:lvl1pPr>
      <a:lvl2pPr marL="742950" indent="-285750" algn="l" rtl="0" eaLnBrk="0" fontAlgn="base" hangingPunct="0">
        <a:spcBef>
          <a:spcPct val="0"/>
        </a:spcBef>
        <a:spcAft>
          <a:spcPct val="0"/>
        </a:spcAft>
        <a:buClr>
          <a:srgbClr val="2AABA8"/>
        </a:buClr>
        <a:buFont typeface="Wingdings" charset="0"/>
        <a:buChar char="§"/>
        <a:defRPr sz="2400">
          <a:solidFill>
            <a:srgbClr val="000099"/>
          </a:solidFill>
          <a:latin typeface="+mn-lt"/>
          <a:ea typeface="+mn-ea"/>
        </a:defRPr>
      </a:lvl2pPr>
      <a:lvl3pPr marL="1143000" indent="-228600" algn="l" rtl="0" eaLnBrk="0" fontAlgn="base" hangingPunct="0">
        <a:spcBef>
          <a:spcPct val="0"/>
        </a:spcBef>
        <a:spcAft>
          <a:spcPct val="0"/>
        </a:spcAft>
        <a:buClr>
          <a:srgbClr val="2AABA8"/>
        </a:buClr>
        <a:buFont typeface="Wingdings" charset="0"/>
        <a:buChar char="§"/>
        <a:defRPr sz="2000">
          <a:solidFill>
            <a:srgbClr val="000099"/>
          </a:solidFill>
          <a:latin typeface="+mn-lt"/>
          <a:ea typeface="+mn-ea"/>
        </a:defRPr>
      </a:lvl3pPr>
      <a:lvl4pPr marL="16002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4pPr>
      <a:lvl5pPr marL="20574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5pPr>
      <a:lvl6pPr marL="25146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6pPr>
      <a:lvl7pPr marL="29718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7pPr>
      <a:lvl8pPr marL="34290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8pPr>
      <a:lvl9pPr marL="38862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679450" y="533400"/>
            <a:ext cx="77485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a:t>
            </a:r>
          </a:p>
        </p:txBody>
      </p:sp>
      <p:sp>
        <p:nvSpPr>
          <p:cNvPr id="101379" name="Rectangle 3"/>
          <p:cNvSpPr>
            <a:spLocks noGrp="1" noChangeArrowheads="1"/>
          </p:cNvSpPr>
          <p:nvPr>
            <p:ph type="body" idx="1"/>
          </p:nvPr>
        </p:nvSpPr>
        <p:spPr bwMode="auto">
          <a:xfrm>
            <a:off x="457200" y="1527175"/>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3882"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1380" name="Rectangle 4"/>
          <p:cNvSpPr>
            <a:spLocks noChangeArrowheads="1"/>
          </p:cNvSpPr>
          <p:nvPr/>
        </p:nvSpPr>
        <p:spPr bwMode="auto">
          <a:xfrm>
            <a:off x="227017" y="1233488"/>
            <a:ext cx="8683625" cy="460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solidFill>
                <a:srgbClr val="FFFFFF"/>
              </a:solidFill>
              <a:latin typeface="Arial" charset="0"/>
            </a:endParaRPr>
          </a:p>
        </p:txBody>
      </p:sp>
      <p:sp>
        <p:nvSpPr>
          <p:cNvPr id="101389" name="Rectangle 13"/>
          <p:cNvSpPr>
            <a:spLocks noChangeArrowheads="1"/>
          </p:cNvSpPr>
          <p:nvPr/>
        </p:nvSpPr>
        <p:spPr bwMode="auto">
          <a:xfrm>
            <a:off x="227017" y="484188"/>
            <a:ext cx="8683625" cy="460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solidFill>
                <a:srgbClr val="FFFFFF"/>
              </a:solidFill>
              <a:latin typeface="Arial" charset="0"/>
            </a:endParaRPr>
          </a:p>
        </p:txBody>
      </p:sp>
    </p:spTree>
    <p:extLst>
      <p:ext uri="{BB962C8B-B14F-4D97-AF65-F5344CB8AC3E}">
        <p14:creationId xmlns:p14="http://schemas.microsoft.com/office/powerpoint/2010/main" val="2385535226"/>
      </p:ext>
    </p:extLst>
  </p:cSld>
  <p:clrMap bg1="dk2" tx1="lt1" bg2="dk1"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p:txStyles>
    <p:titleStyle>
      <a:lvl1pPr algn="ctr" rtl="0" eaLnBrk="0" fontAlgn="base" hangingPunct="0">
        <a:spcBef>
          <a:spcPct val="0"/>
        </a:spcBef>
        <a:spcAft>
          <a:spcPct val="0"/>
        </a:spcAft>
        <a:defRPr sz="3600" b="1">
          <a:solidFill>
            <a:srgbClr val="000099"/>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2pPr>
      <a:lvl3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3pPr>
      <a:lvl4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4pPr>
      <a:lvl5pPr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5pPr>
      <a:lvl6pPr marL="4572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6pPr>
      <a:lvl7pPr marL="9144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7pPr>
      <a:lvl8pPr marL="13716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8pPr>
      <a:lvl9pPr marL="1828800" algn="ctr" rtl="0" eaLnBrk="0" fontAlgn="base" hangingPunct="0">
        <a:spcBef>
          <a:spcPct val="0"/>
        </a:spcBef>
        <a:spcAft>
          <a:spcPct val="0"/>
        </a:spcAft>
        <a:defRPr sz="3600" b="1">
          <a:solidFill>
            <a:srgbClr val="FFFFFF"/>
          </a:solidFill>
          <a:effectLst>
            <a:outerShdw blurRad="38100" dist="38100" dir="2700000" algn="tl">
              <a:srgbClr val="000000"/>
            </a:outerShdw>
          </a:effectLst>
          <a:latin typeface="Arial" charset="0"/>
          <a:ea typeface="ＭＳ Ｐゴシック" charset="0"/>
        </a:defRPr>
      </a:lvl9pPr>
    </p:titleStyle>
    <p:bodyStyle>
      <a:lvl1pPr marL="342900" indent="-342900" algn="l" rtl="0" eaLnBrk="0" fontAlgn="base" hangingPunct="0">
        <a:spcBef>
          <a:spcPct val="50000"/>
        </a:spcBef>
        <a:spcAft>
          <a:spcPct val="0"/>
        </a:spcAft>
        <a:buClr>
          <a:srgbClr val="2AABA8"/>
        </a:buClr>
        <a:buFont typeface="Wingdings" charset="0"/>
        <a:buChar char="§"/>
        <a:defRPr sz="2800">
          <a:solidFill>
            <a:srgbClr val="000099"/>
          </a:solidFill>
          <a:latin typeface="+mn-lt"/>
          <a:ea typeface="+mn-ea"/>
          <a:cs typeface="+mn-cs"/>
        </a:defRPr>
      </a:lvl1pPr>
      <a:lvl2pPr marL="742950" indent="-285750" algn="l" rtl="0" eaLnBrk="0" fontAlgn="base" hangingPunct="0">
        <a:spcBef>
          <a:spcPct val="0"/>
        </a:spcBef>
        <a:spcAft>
          <a:spcPct val="0"/>
        </a:spcAft>
        <a:buClr>
          <a:srgbClr val="2AABA8"/>
        </a:buClr>
        <a:buFont typeface="Wingdings" charset="0"/>
        <a:buChar char="§"/>
        <a:defRPr sz="2400">
          <a:solidFill>
            <a:srgbClr val="000099"/>
          </a:solidFill>
          <a:latin typeface="+mn-lt"/>
          <a:ea typeface="+mn-ea"/>
        </a:defRPr>
      </a:lvl2pPr>
      <a:lvl3pPr marL="1143000" indent="-228600" algn="l" rtl="0" eaLnBrk="0" fontAlgn="base" hangingPunct="0">
        <a:spcBef>
          <a:spcPct val="0"/>
        </a:spcBef>
        <a:spcAft>
          <a:spcPct val="0"/>
        </a:spcAft>
        <a:buClr>
          <a:srgbClr val="2AABA8"/>
        </a:buClr>
        <a:buFont typeface="Wingdings" charset="0"/>
        <a:buChar char="§"/>
        <a:defRPr sz="2000">
          <a:solidFill>
            <a:srgbClr val="000099"/>
          </a:solidFill>
          <a:latin typeface="+mn-lt"/>
          <a:ea typeface="+mn-ea"/>
        </a:defRPr>
      </a:lvl3pPr>
      <a:lvl4pPr marL="16002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4pPr>
      <a:lvl5pPr marL="20574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5pPr>
      <a:lvl6pPr marL="25146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6pPr>
      <a:lvl7pPr marL="29718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7pPr>
      <a:lvl8pPr marL="34290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8pPr>
      <a:lvl9pPr marL="38862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customXml" Target="../ink/ink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13" Type="http://schemas.openxmlformats.org/officeDocument/2006/relationships/image" Target="../media/image68.png"/><Relationship Id="rId3"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2.xml"/><Relationship Id="rId11" Type="http://schemas.openxmlformats.org/officeDocument/2006/relationships/image" Target="../media/image66.png"/><Relationship Id="rId10"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5.png"/><Relationship Id="rId1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oleObject" Target="../embeddings/oleObject3.bin"/><Relationship Id="rId4" Type="http://schemas.openxmlformats.org/officeDocument/2006/relationships/image" Target="../media/image7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7.png"/><Relationship Id="rId4" Type="http://schemas.openxmlformats.org/officeDocument/2006/relationships/image" Target="../media/image72.emf"/></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ctrTitle"/>
          </p:nvPr>
        </p:nvSpPr>
        <p:spPr/>
        <p:txBody>
          <a:bodyPr/>
          <a:lstStyle/>
          <a:p>
            <a:pPr eaLnBrk="1" hangingPunct="1"/>
            <a:r>
              <a:rPr lang="en-US" altLang="zh-CN" b="1" dirty="0">
                <a:solidFill>
                  <a:schemeClr val="tx1"/>
                </a:solidFill>
                <a:cs typeface="Courier New" pitchFamily="49" charset="0"/>
              </a:rPr>
              <a:t>COMP4033 Computer Graphics</a:t>
            </a:r>
            <a:br>
              <a:rPr lang="en-US" altLang="zh-CN" b="1" dirty="0">
                <a:solidFill>
                  <a:schemeClr val="tx1"/>
                </a:solidFill>
                <a:cs typeface="Courier New" pitchFamily="49" charset="0"/>
              </a:rPr>
            </a:br>
            <a:br>
              <a:rPr lang="en-US" altLang="zh-CN" b="1" dirty="0">
                <a:solidFill>
                  <a:schemeClr val="tx1"/>
                </a:solidFill>
                <a:cs typeface="Courier New" pitchFamily="49" charset="0"/>
              </a:rPr>
            </a:br>
            <a:r>
              <a:rPr lang="en-US" dirty="0">
                <a:solidFill>
                  <a:schemeClr val="tx1"/>
                </a:solidFill>
              </a:rPr>
              <a:t>Lecture 2: Review of Basic Math</a:t>
            </a:r>
            <a:br>
              <a:rPr lang="en-US" dirty="0">
                <a:solidFill>
                  <a:schemeClr val="tx1"/>
                </a:solidFill>
              </a:rPr>
            </a:br>
            <a:endParaRPr lang="zh-CN" altLang="en-US" b="1" dirty="0">
              <a:solidFill>
                <a:schemeClr val="tx1"/>
              </a:solidFill>
              <a:cs typeface="Courier New" pitchFamily="49" charset="0"/>
            </a:endParaRPr>
          </a:p>
        </p:txBody>
      </p:sp>
      <p:sp>
        <p:nvSpPr>
          <p:cNvPr id="2052" name="副标题 2"/>
          <p:cNvSpPr>
            <a:spLocks noGrp="1"/>
          </p:cNvSpPr>
          <p:nvPr>
            <p:ph type="subTitle" idx="1"/>
          </p:nvPr>
        </p:nvSpPr>
        <p:spPr>
          <a:xfrm>
            <a:off x="1371600" y="4652963"/>
            <a:ext cx="6400800" cy="1223962"/>
          </a:xfrm>
        </p:spPr>
        <p:txBody>
          <a:bodyPr/>
          <a:lstStyle/>
          <a:p>
            <a:pPr eaLnBrk="1" hangingPunct="1">
              <a:defRPr/>
            </a:pPr>
            <a:r>
              <a:rPr lang="en-US" altLang="zh-CN" b="1">
                <a:solidFill>
                  <a:schemeClr val="tx1"/>
                </a:solidFill>
                <a:latin typeface="+mj-lt"/>
              </a:rPr>
              <a:t>Spring 2025</a:t>
            </a:r>
            <a:endParaRPr lang="en-US" altLang="zh-CN" b="1" dirty="0">
              <a:solidFill>
                <a:schemeClr val="tx1"/>
              </a:solidFill>
              <a:latin typeface="+mj-lt"/>
            </a:endParaRPr>
          </a:p>
          <a:p>
            <a:pPr eaLnBrk="1" hangingPunct="1">
              <a:defRPr/>
            </a:pPr>
            <a:r>
              <a:rPr lang="en-US" altLang="zh-CN" b="1" dirty="0">
                <a:solidFill>
                  <a:schemeClr val="tx1"/>
                </a:solidFill>
                <a:latin typeface="+mj-lt"/>
              </a:rPr>
              <a:t>Prof. Amy Zhang</a:t>
            </a:r>
            <a:endParaRPr lang="zh-CN" altLang="en-US" b="1" dirty="0">
              <a:solidFill>
                <a:schemeClr val="tx1"/>
              </a:solidFill>
              <a:latin typeface="+mj-lt"/>
            </a:endParaRPr>
          </a:p>
        </p:txBody>
      </p:sp>
    </p:spTree>
    <p:extLst>
      <p:ext uri="{BB962C8B-B14F-4D97-AF65-F5344CB8AC3E}">
        <p14:creationId xmlns:p14="http://schemas.microsoft.com/office/powerpoint/2010/main" val="374575609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4354" name="Picture 2" descr="C:\Users\amyzhang\Pictures\Pic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08" y="1299953"/>
            <a:ext cx="8143875" cy="385286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DC10536-D59C-9967-25E3-4D1A0D34ED11}"/>
              </a:ext>
            </a:extLst>
          </p:cNvPr>
          <p:cNvPicPr>
            <a:picLocks noChangeAspect="1"/>
          </p:cNvPicPr>
          <p:nvPr/>
        </p:nvPicPr>
        <p:blipFill>
          <a:blip r:embed="rId3"/>
          <a:stretch>
            <a:fillRect/>
          </a:stretch>
        </p:blipFill>
        <p:spPr>
          <a:xfrm>
            <a:off x="329982" y="1422297"/>
            <a:ext cx="8484036" cy="4013406"/>
          </a:xfrm>
          <a:prstGeom prst="rect">
            <a:avLst/>
          </a:prstGeom>
        </p:spPr>
      </p:pic>
    </p:spTree>
    <p:extLst>
      <p:ext uri="{BB962C8B-B14F-4D97-AF65-F5344CB8AC3E}">
        <p14:creationId xmlns:p14="http://schemas.microsoft.com/office/powerpoint/2010/main" val="340229706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US" sz="3200" dirty="0"/>
              <a:t>Dot product in Cartesian components</a:t>
            </a:r>
          </a:p>
        </p:txBody>
      </p:sp>
      <mc:AlternateContent xmlns:mc="http://schemas.openxmlformats.org/markup-compatibility/2006" xmlns:a14="http://schemas.microsoft.com/office/drawing/2010/main">
        <mc:Choice Requires="a14">
          <p:sp>
            <p:nvSpPr>
              <p:cNvPr id="2" name="TextBox 1"/>
              <p:cNvSpPr txBox="1"/>
              <p:nvPr/>
            </p:nvSpPr>
            <p:spPr>
              <a:xfrm>
                <a:off x="1861077" y="1955037"/>
                <a:ext cx="3453318" cy="812915"/>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rPr>
                      <m:t>𝒃</m:t>
                    </m:r>
                    <m:r>
                      <a:rPr lang="en-US" b="0" i="1" smtClean="0">
                        <a:solidFill>
                          <a:schemeClr val="bg1"/>
                        </a:solidFill>
                        <a:latin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𝑥</m:t>
                                  </m:r>
                                </m:e>
                                <m:sub>
                                  <m:r>
                                    <a:rPr lang="en-US" b="0" i="1" smtClean="0">
                                      <a:solidFill>
                                        <a:schemeClr val="bg1"/>
                                      </a:solidFill>
                                      <a:latin typeface="Cambria Math"/>
                                    </a:rPr>
                                    <m:t>𝑎</m:t>
                                  </m:r>
                                </m:sub>
                              </m:sSub>
                            </m:e>
                          </m:mr>
                          <m:mr>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𝑦</m:t>
                                  </m:r>
                                </m:e>
                                <m:sub>
                                  <m:r>
                                    <a:rPr lang="en-US" i="1">
                                      <a:solidFill>
                                        <a:schemeClr val="bg1"/>
                                      </a:solidFill>
                                      <a:latin typeface="Cambria Math"/>
                                    </a:rPr>
                                    <m:t>𝑎</m:t>
                                  </m:r>
                                </m:sub>
                              </m:sSub>
                            </m:e>
                          </m:mr>
                        </m:m>
                      </m:e>
                    </m:d>
                    <m:r>
                      <a:rPr lang="en-US" i="1">
                        <a:solidFill>
                          <a:schemeClr val="bg1"/>
                        </a:solidFill>
                        <a:latin typeface="Cambria Math"/>
                        <a:ea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b="0" i="1" smtClean="0">
                                      <a:solidFill>
                                        <a:schemeClr val="bg1"/>
                                      </a:solidFill>
                                      <a:latin typeface="Cambria Math"/>
                                    </a:rPr>
                                    <m:t>𝑏</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b="0" i="1" smtClean="0">
                                      <a:solidFill>
                                        <a:schemeClr val="bg1"/>
                                      </a:solidFill>
                                      <a:latin typeface="Cambria Math"/>
                                    </a:rPr>
                                    <m:t>𝑏</m:t>
                                  </m:r>
                                </m:sub>
                              </m:sSub>
                            </m:e>
                          </m:mr>
                        </m:m>
                      </m:e>
                    </m:d>
                  </m:oMath>
                </a14:m>
                <a:r>
                  <a:rPr lang="en-GB" dirty="0">
                    <a:solidFill>
                      <a:schemeClr val="bg1"/>
                    </a:solidFill>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1861077" y="1955037"/>
                <a:ext cx="3453318" cy="812915"/>
              </a:xfrm>
              <a:prstGeom prst="rect">
                <a:avLst/>
              </a:prstGeom>
              <a:blipFill rotWithShape="1">
                <a:blip r:embed="rId3"/>
                <a:stretch>
                  <a:fillRect r="-3527" b="-22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17471" y="3597196"/>
                <a:ext cx="5118389" cy="812915"/>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rPr>
                      <m:t>𝒃</m:t>
                    </m:r>
                    <m:r>
                      <a:rPr lang="en-US" b="0" i="1" smtClean="0">
                        <a:solidFill>
                          <a:schemeClr val="bg1"/>
                        </a:solidFill>
                        <a:latin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𝑥</m:t>
                                  </m:r>
                                </m:e>
                                <m:sub>
                                  <m:r>
                                    <a:rPr lang="en-US" b="0" i="1" smtClean="0">
                                      <a:solidFill>
                                        <a:schemeClr val="bg1"/>
                                      </a:solidFill>
                                      <a:latin typeface="Cambria Math"/>
                                    </a:rPr>
                                    <m:t>𝑎</m:t>
                                  </m:r>
                                </m:sub>
                              </m:sSub>
                            </m:e>
                          </m:mr>
                          <m:mr>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𝑦</m:t>
                                  </m:r>
                                </m:e>
                                <m:sub>
                                  <m:r>
                                    <a:rPr lang="en-US" i="1">
                                      <a:solidFill>
                                        <a:schemeClr val="bg1"/>
                                      </a:solidFill>
                                      <a:latin typeface="Cambria Math"/>
                                    </a:rPr>
                                    <m:t>𝑎</m:t>
                                  </m:r>
                                </m:sub>
                              </m:sSub>
                            </m:e>
                          </m:mr>
                        </m:m>
                      </m:e>
                    </m:d>
                    <m:r>
                      <a:rPr lang="en-US" i="1">
                        <a:solidFill>
                          <a:schemeClr val="bg1"/>
                        </a:solidFill>
                        <a:latin typeface="Cambria Math"/>
                        <a:ea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b="0" i="1" smtClean="0">
                                      <a:solidFill>
                                        <a:schemeClr val="bg1"/>
                                      </a:solidFill>
                                      <a:latin typeface="Cambria Math"/>
                                    </a:rPr>
                                    <m:t>𝑏</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b="0" i="1" smtClean="0">
                                      <a:solidFill>
                                        <a:schemeClr val="bg1"/>
                                      </a:solidFill>
                                      <a:latin typeface="Cambria Math"/>
                                    </a:rPr>
                                    <m:t>𝑏</m:t>
                                  </m:r>
                                </m:sub>
                              </m:sSub>
                            </m:e>
                          </m:mr>
                        </m:m>
                      </m:e>
                    </m:d>
                  </m:oMath>
                </a14:m>
                <a:r>
                  <a:rPr lang="en-GB"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i="1">
                            <a:solidFill>
                              <a:schemeClr val="bg1"/>
                            </a:solidFill>
                            <a:latin typeface="Cambria Math"/>
                          </a:rPr>
                          <m:t>𝑎</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i="1">
                            <a:solidFill>
                              <a:schemeClr val="bg1"/>
                            </a:solidFill>
                            <a:latin typeface="Cambria Math"/>
                          </a:rPr>
                          <m:t>𝑏</m:t>
                        </m:r>
                      </m:sub>
                    </m:sSub>
                  </m:oMath>
                </a14:m>
                <a:r>
                  <a:rPr lang="en-GB" dirty="0">
                    <a:solidFill>
                      <a:schemeClr val="bg1"/>
                    </a:solidFill>
                  </a:rPr>
                  <a:t>+</a:t>
                </a:r>
                <a14:m>
                  <m:oMath xmlns:m="http://schemas.openxmlformats.org/officeDocument/2006/math">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𝑦</m:t>
                        </m:r>
                      </m:e>
                      <m:sub>
                        <m:r>
                          <a:rPr lang="en-US" i="1">
                            <a:solidFill>
                              <a:schemeClr val="bg1"/>
                            </a:solidFill>
                            <a:latin typeface="Cambria Math"/>
                          </a:rPr>
                          <m:t>𝑎</m:t>
                        </m:r>
                      </m:sub>
                    </m:sSub>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a:rPr>
                          <m:t>𝑦</m:t>
                        </m:r>
                      </m:e>
                      <m:sub>
                        <m:r>
                          <a:rPr lang="en-US" i="1">
                            <a:solidFill>
                              <a:schemeClr val="bg1"/>
                            </a:solidFill>
                            <a:latin typeface="Cambria Math"/>
                          </a:rPr>
                          <m:t>𝑏</m:t>
                        </m:r>
                      </m:sub>
                    </m:sSub>
                  </m:oMath>
                </a14:m>
                <a:endParaRPr lang="en-GB"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17471" y="3597196"/>
                <a:ext cx="5118389" cy="812915"/>
              </a:xfrm>
              <a:prstGeom prst="rect">
                <a:avLst/>
              </a:prstGeom>
              <a:blipFill rotWithShape="1">
                <a:blip r:embed="rId4"/>
                <a:stretch>
                  <a:fillRect b="-2256"/>
                </a:stretch>
              </a:blipFill>
            </p:spPr>
            <p:txBody>
              <a:bodyPr/>
              <a:lstStyle/>
              <a:p>
                <a:r>
                  <a:rPr lang="en-GB">
                    <a:noFill/>
                  </a:rPr>
                  <a:t> </a:t>
                </a:r>
              </a:p>
            </p:txBody>
          </p:sp>
        </mc:Fallback>
      </mc:AlternateContent>
    </p:spTree>
    <p:extLst>
      <p:ext uri="{BB962C8B-B14F-4D97-AF65-F5344CB8AC3E}">
        <p14:creationId xmlns:p14="http://schemas.microsoft.com/office/powerpoint/2010/main" val="5804616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Grp="1" noChangeArrowheads="1"/>
          </p:cNvSpPr>
          <p:nvPr>
            <p:ph type="title"/>
          </p:nvPr>
        </p:nvSpPr>
        <p:spPr/>
        <p:txBody>
          <a:bodyPr/>
          <a:lstStyle/>
          <a:p>
            <a:r>
              <a:rPr lang="en-US" sz="3200"/>
              <a:t>Dot product: some applications in CG</a:t>
            </a:r>
          </a:p>
        </p:txBody>
      </p:sp>
      <p:sp>
        <p:nvSpPr>
          <p:cNvPr id="1091587" name="Rectangle 3"/>
          <p:cNvSpPr>
            <a:spLocks noGrp="1" noChangeArrowheads="1"/>
          </p:cNvSpPr>
          <p:nvPr>
            <p:ph type="body" idx="1"/>
          </p:nvPr>
        </p:nvSpPr>
        <p:spPr>
          <a:xfrm>
            <a:off x="457200" y="1527175"/>
            <a:ext cx="8332788" cy="5029200"/>
          </a:xfrm>
        </p:spPr>
        <p:txBody>
          <a:bodyPr/>
          <a:lstStyle/>
          <a:p>
            <a:r>
              <a:rPr lang="en-US" sz="2400" dirty="0"/>
              <a:t>Find angle between two vectors (e.g. cosine of angle between light source and surface for shading)</a:t>
            </a:r>
          </a:p>
          <a:p>
            <a:endParaRPr lang="en-US" sz="2400" dirty="0"/>
          </a:p>
          <a:p>
            <a:endParaRPr lang="en-US" sz="2400" dirty="0"/>
          </a:p>
          <a:p>
            <a:endParaRPr lang="en-US" sz="2400" dirty="0"/>
          </a:p>
          <a:p>
            <a:endParaRPr lang="en-US" sz="2400" dirty="0"/>
          </a:p>
          <a:p>
            <a:r>
              <a:rPr lang="en-US" sz="2400" dirty="0"/>
              <a:t>Finding projection of one vector on another (e.g. coordinates of point in arbitrary coordinate system)</a:t>
            </a:r>
          </a:p>
          <a:p>
            <a:endParaRPr lang="en-US" sz="2400" dirty="0"/>
          </a:p>
          <a:p>
            <a:r>
              <a:rPr lang="en-US" sz="2400" dirty="0"/>
              <a:t>Advantage: computed easily in </a:t>
            </a:r>
            <a:r>
              <a:rPr lang="en-US" sz="2400" dirty="0" err="1"/>
              <a:t>cartesian</a:t>
            </a:r>
            <a:r>
              <a:rPr lang="en-US" sz="2400" dirty="0"/>
              <a:t> components</a:t>
            </a:r>
          </a:p>
          <a:p>
            <a:pPr lvl="1"/>
            <a:endParaRPr lang="en-US" dirty="0"/>
          </a:p>
          <a:p>
            <a:endParaRPr lang="en-US" dirty="0"/>
          </a:p>
          <a:p>
            <a:pPr lvl="1">
              <a:buFont typeface="Wingdings" charset="0"/>
              <a:buNone/>
            </a:pPr>
            <a:endParaRPr lang="en-US" dirty="0"/>
          </a:p>
          <a:p>
            <a:pPr lvl="1">
              <a:buFont typeface="Wingdings" charset="0"/>
              <a:buNone/>
            </a:pPr>
            <a:endParaRPr lang="en-US" sz="2000" dirty="0"/>
          </a:p>
        </p:txBody>
      </p:sp>
      <p:pic>
        <p:nvPicPr>
          <p:cNvPr id="1122306" name="Picture 2" descr="https://files.mtstatic.com/site_4539/4768/0?Expires=1581580993&amp;Signature=l1jzjoWGh-j-s6vEHXfCy0T2JsBhgYzGA6uX6rOY6v3QAV0Tm0WvZFkdLKzW71ZiOfVEMxK0RDznWoRO7OKgs661HEjy917Ij0Bs6G8AMDtE4h6i3Kgt~Jn8jAJmr89SGjbJh1UV71zEI1MAwjSdGY7jDCW9ay3FvCMWudRnne8_&amp;Key-Pair-Id=APKAJ5Y6AV4GI7A555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279" y="2406315"/>
            <a:ext cx="2518891" cy="20874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Grp="1" noChangeArrowheads="1"/>
          </p:cNvSpPr>
          <p:nvPr>
            <p:ph type="title"/>
          </p:nvPr>
        </p:nvSpPr>
        <p:spPr/>
        <p:txBody>
          <a:bodyPr/>
          <a:lstStyle/>
          <a:p>
            <a:r>
              <a:rPr lang="en-US"/>
              <a:t>Projections (of b on a)</a:t>
            </a:r>
          </a:p>
        </p:txBody>
      </p:sp>
      <p:sp>
        <p:nvSpPr>
          <p:cNvPr id="1090563" name="Rectangle 3"/>
          <p:cNvSpPr>
            <a:spLocks noGrp="1" noChangeArrowheads="1"/>
          </p:cNvSpPr>
          <p:nvPr>
            <p:ph type="body" idx="1"/>
          </p:nvPr>
        </p:nvSpPr>
        <p:spPr/>
        <p:txBody>
          <a:bodyPr/>
          <a:lstStyle/>
          <a:p>
            <a:endParaRPr lang="en-US">
              <a:solidFill>
                <a:schemeClr val="bg1"/>
              </a:solidFill>
            </a:endParaRPr>
          </a:p>
          <a:p>
            <a:pPr lvl="1"/>
            <a:endParaRPr lang="en-US">
              <a:solidFill>
                <a:schemeClr val="bg1"/>
              </a:solidFill>
            </a:endParaRPr>
          </a:p>
          <a:p>
            <a:endParaRPr lang="en-US">
              <a:solidFill>
                <a:schemeClr val="bg1"/>
              </a:solidFill>
            </a:endParaRPr>
          </a:p>
          <a:p>
            <a:pPr lvl="1">
              <a:buFont typeface="Wingdings" charset="0"/>
              <a:buNone/>
            </a:pPr>
            <a:endParaRPr lang="en-US">
              <a:solidFill>
                <a:schemeClr val="bg1"/>
              </a:solidFill>
            </a:endParaRPr>
          </a:p>
          <a:p>
            <a:pPr lvl="1">
              <a:buFont typeface="Wingdings" charset="0"/>
              <a:buNone/>
            </a:pPr>
            <a:endParaRPr lang="en-US" sz="2000">
              <a:solidFill>
                <a:schemeClr val="bg1"/>
              </a:solidFill>
            </a:endParaRPr>
          </a:p>
        </p:txBody>
      </p:sp>
      <p:sp>
        <p:nvSpPr>
          <p:cNvPr id="1090564" name="Line 4"/>
          <p:cNvSpPr>
            <a:spLocks noChangeShapeType="1"/>
          </p:cNvSpPr>
          <p:nvPr/>
        </p:nvSpPr>
        <p:spPr bwMode="auto">
          <a:xfrm flipV="1">
            <a:off x="2811463" y="3278188"/>
            <a:ext cx="4630737" cy="952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0565" name="Line 5"/>
          <p:cNvSpPr>
            <a:spLocks noChangeShapeType="1"/>
          </p:cNvSpPr>
          <p:nvPr/>
        </p:nvSpPr>
        <p:spPr bwMode="auto">
          <a:xfrm flipV="1">
            <a:off x="2811469" y="1527176"/>
            <a:ext cx="3608387" cy="175101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0566" name="Text Box 6"/>
          <p:cNvSpPr txBox="1">
            <a:spLocks noChangeArrowheads="1"/>
          </p:cNvSpPr>
          <p:nvPr/>
        </p:nvSpPr>
        <p:spPr bwMode="auto">
          <a:xfrm>
            <a:off x="7425442" y="2936876"/>
            <a:ext cx="3843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a</a:t>
            </a:r>
          </a:p>
        </p:txBody>
      </p:sp>
      <p:sp>
        <p:nvSpPr>
          <p:cNvPr id="1090567" name="Text Box 7"/>
          <p:cNvSpPr txBox="1">
            <a:spLocks noChangeArrowheads="1"/>
          </p:cNvSpPr>
          <p:nvPr/>
        </p:nvSpPr>
        <p:spPr bwMode="auto">
          <a:xfrm>
            <a:off x="6364693" y="1217613"/>
            <a:ext cx="4040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b</a:t>
            </a:r>
          </a:p>
        </p:txBody>
      </p:sp>
      <p:sp>
        <p:nvSpPr>
          <p:cNvPr id="1090572" name="Line 12"/>
          <p:cNvSpPr>
            <a:spLocks noChangeShapeType="1"/>
          </p:cNvSpPr>
          <p:nvPr/>
        </p:nvSpPr>
        <p:spPr bwMode="auto">
          <a:xfrm>
            <a:off x="6400800" y="1546229"/>
            <a:ext cx="0" cy="1712913"/>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0573" name="Line 13"/>
          <p:cNvSpPr>
            <a:spLocks noChangeShapeType="1"/>
          </p:cNvSpPr>
          <p:nvPr/>
        </p:nvSpPr>
        <p:spPr bwMode="auto">
          <a:xfrm flipH="1">
            <a:off x="6157919" y="2947988"/>
            <a:ext cx="2428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0574" name="Line 14"/>
          <p:cNvSpPr>
            <a:spLocks noChangeShapeType="1"/>
          </p:cNvSpPr>
          <p:nvPr/>
        </p:nvSpPr>
        <p:spPr bwMode="auto">
          <a:xfrm>
            <a:off x="6148394" y="2938465"/>
            <a:ext cx="9525" cy="320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0575" name="Line 15"/>
          <p:cNvSpPr>
            <a:spLocks noChangeShapeType="1"/>
          </p:cNvSpPr>
          <p:nvPr/>
        </p:nvSpPr>
        <p:spPr bwMode="auto">
          <a:xfrm flipV="1">
            <a:off x="2792419" y="3589340"/>
            <a:ext cx="3627437" cy="9525"/>
          </a:xfrm>
          <a:prstGeom prst="line">
            <a:avLst/>
          </a:prstGeom>
          <a:noFill/>
          <a:ln w="38100">
            <a:solidFill>
              <a:srgbClr val="FFDD4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mc:AlternateContent xmlns:mc="http://schemas.openxmlformats.org/markup-compatibility/2006" xmlns:a14="http://schemas.microsoft.com/office/drawing/2010/main">
        <mc:Choice Requires="a14">
          <p:sp>
            <p:nvSpPr>
              <p:cNvPr id="16" name="TextBox 15"/>
              <p:cNvSpPr txBox="1"/>
              <p:nvPr/>
            </p:nvSpPr>
            <p:spPr>
              <a:xfrm>
                <a:off x="3507176" y="3856523"/>
                <a:ext cx="4760214" cy="9685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1"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𝒂</m:t>
                          </m:r>
                        </m:e>
                      </m:d>
                      <m:r>
                        <a:rPr lang="en-US" b="1" i="1" smtClean="0">
                          <a:solidFill>
                            <a:schemeClr val="bg1"/>
                          </a:solidFill>
                          <a:latin typeface="Cambria Math"/>
                          <a:ea typeface="Cambria Math"/>
                        </a:rPr>
                        <m:t>=</m:t>
                      </m:r>
                      <m:d>
                        <m:dPr>
                          <m:begChr m:val="‖"/>
                          <m:endChr m:val="‖"/>
                          <m:ctrlPr>
                            <a:rPr lang="en-US" b="1"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𝒃</m:t>
                          </m:r>
                        </m:e>
                      </m:d>
                      <m:func>
                        <m:funcPr>
                          <m:ctrlPr>
                            <a:rPr lang="en-US" b="1" i="1" smtClean="0">
                              <a:solidFill>
                                <a:schemeClr val="bg1"/>
                              </a:solidFill>
                              <a:latin typeface="Cambria Math" panose="02040503050406030204" pitchFamily="18" charset="0"/>
                              <a:ea typeface="Cambria Math"/>
                            </a:rPr>
                          </m:ctrlPr>
                        </m:funcPr>
                        <m:fName>
                          <m:r>
                            <a:rPr lang="en-US" b="1" i="0" smtClean="0">
                              <a:solidFill>
                                <a:schemeClr val="bg1"/>
                              </a:solidFill>
                              <a:latin typeface="Cambria Math"/>
                              <a:ea typeface="Cambria Math"/>
                            </a:rPr>
                            <m:t>𝐜𝐨𝐬</m:t>
                          </m:r>
                        </m:fName>
                        <m:e>
                          <m:r>
                            <a:rPr lang="en-US" b="1" i="1" smtClean="0">
                              <a:solidFill>
                                <a:schemeClr val="bg1"/>
                              </a:solidFill>
                              <a:latin typeface="Cambria Math"/>
                              <a:ea typeface="Cambria Math"/>
                            </a:rPr>
                            <m:t>𝝋</m:t>
                          </m:r>
                        </m:e>
                      </m:func>
                      <m:r>
                        <a:rPr lang="en-US" b="1" i="1" smtClean="0">
                          <a:solidFill>
                            <a:schemeClr val="bg1"/>
                          </a:solidFill>
                          <a:latin typeface="Cambria Math"/>
                          <a:ea typeface="Cambria Math"/>
                        </a:rPr>
                        <m:t>=</m:t>
                      </m:r>
                      <m:f>
                        <m:fPr>
                          <m:ctrlPr>
                            <a:rPr lang="en-US" b="1" i="1" smtClean="0">
                              <a:solidFill>
                                <a:schemeClr val="bg1"/>
                              </a:solidFill>
                              <a:latin typeface="Cambria Math" panose="02040503050406030204" pitchFamily="18" charset="0"/>
                              <a:ea typeface="Cambria Math"/>
                            </a:rPr>
                          </m:ctrlPr>
                        </m:fPr>
                        <m:num>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num>
                        <m:den>
                          <m:d>
                            <m:dPr>
                              <m:begChr m:val="‖"/>
                              <m:endChr m:val="‖"/>
                              <m:ctrlPr>
                                <a:rPr lang="en-US" b="1"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𝒂</m:t>
                              </m:r>
                            </m:e>
                          </m:d>
                        </m:den>
                      </m:f>
                    </m:oMath>
                  </m:oMathPara>
                </a14:m>
                <a:endParaRPr lang="en-GB" b="1"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507176" y="3856523"/>
                <a:ext cx="4760214" cy="968535"/>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554080" y="2678081"/>
                <a:ext cx="84948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a:ea typeface="Cambria Math"/>
                        </a:rPr>
                        <m:t>𝜑</m:t>
                      </m:r>
                    </m:oMath>
                  </m:oMathPara>
                </a14:m>
                <a:endParaRPr lang="en-GB" dirty="0">
                  <a:solidFill>
                    <a:schemeClr val="bg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3554080" y="2678081"/>
                <a:ext cx="849488" cy="523220"/>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559114" y="5367615"/>
                <a:ext cx="4775346" cy="763542"/>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d>
                      <m:dPr>
                        <m:begChr m:val="‖"/>
                        <m:endChr m:val="‖"/>
                        <m:ctrlPr>
                          <a:rPr lang="en-GB" b="1"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𝒂</m:t>
                        </m:r>
                      </m:e>
                    </m:d>
                    <m:f>
                      <m:fPr>
                        <m:ctrlPr>
                          <a:rPr lang="en-US" b="1" i="1">
                            <a:solidFill>
                              <a:schemeClr val="bg1"/>
                            </a:solidFill>
                            <a:latin typeface="Cambria Math" panose="02040503050406030204" pitchFamily="18" charset="0"/>
                            <a:ea typeface="Cambria Math"/>
                          </a:rPr>
                        </m:ctrlPr>
                      </m:fPr>
                      <m:num>
                        <m:r>
                          <a:rPr lang="en-US" b="1" i="1">
                            <a:solidFill>
                              <a:schemeClr val="bg1"/>
                            </a:solidFill>
                            <a:latin typeface="Cambria Math"/>
                            <a:ea typeface="Cambria Math"/>
                          </a:rPr>
                          <m:t>𝒂</m:t>
                        </m:r>
                      </m:num>
                      <m:den>
                        <m:d>
                          <m:dPr>
                            <m:begChr m:val="‖"/>
                            <m:endChr m:val="‖"/>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𝒂</m:t>
                            </m:r>
                          </m:e>
                        </m:d>
                      </m:den>
                    </m:f>
                    <m:r>
                      <a:rPr lang="en-US" b="1" i="1" smtClean="0">
                        <a:solidFill>
                          <a:schemeClr val="bg1"/>
                        </a:solidFill>
                        <a:latin typeface="Cambria Math"/>
                        <a:ea typeface="Cambria Math"/>
                      </a:rPr>
                      <m:t>=</m:t>
                    </m:r>
                    <m:f>
                      <m:fPr>
                        <m:ctrlPr>
                          <a:rPr lang="en-US" b="1" i="1" smtClean="0">
                            <a:solidFill>
                              <a:schemeClr val="bg1"/>
                            </a:solidFill>
                            <a:latin typeface="Cambria Math" panose="02040503050406030204" pitchFamily="18" charset="0"/>
                            <a:ea typeface="Cambria Math"/>
                          </a:rPr>
                        </m:ctrlPr>
                      </m:fPr>
                      <m:num>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num>
                      <m:den>
                        <m:sSup>
                          <m:sSupPr>
                            <m:ctrlPr>
                              <a:rPr lang="en-US" b="1" i="1" smtClean="0">
                                <a:solidFill>
                                  <a:schemeClr val="bg1"/>
                                </a:solidFill>
                                <a:latin typeface="Cambria Math" panose="02040503050406030204" pitchFamily="18" charset="0"/>
                                <a:ea typeface="Cambria Math"/>
                              </a:rPr>
                            </m:ctrlPr>
                          </m:sSupPr>
                          <m:e>
                            <m:d>
                              <m:dPr>
                                <m:begChr m:val="‖"/>
                                <m:endChr m:val="‖"/>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𝒂</m:t>
                                </m:r>
                              </m:e>
                            </m:d>
                          </m:e>
                          <m:sup>
                            <m:r>
                              <a:rPr lang="en-US" b="1" i="1" smtClean="0">
                                <a:solidFill>
                                  <a:schemeClr val="bg1"/>
                                </a:solidFill>
                                <a:latin typeface="Cambria Math"/>
                                <a:ea typeface="Cambria Math"/>
                              </a:rPr>
                              <m:t>𝟐</m:t>
                            </m:r>
                          </m:sup>
                        </m:sSup>
                      </m:den>
                    </m:f>
                  </m:oMath>
                </a14:m>
                <a:r>
                  <a:rPr lang="en-US" b="1" dirty="0">
                    <a:solidFill>
                      <a:schemeClr val="bg1"/>
                    </a:solidFill>
                    <a:ea typeface="Cambria Math"/>
                  </a:rPr>
                  <a:t> </a:t>
                </a:r>
                <a14:m>
                  <m:oMath xmlns:m="http://schemas.openxmlformats.org/officeDocument/2006/math">
                    <m:r>
                      <a:rPr lang="en-US" b="1" i="1">
                        <a:solidFill>
                          <a:schemeClr val="bg1"/>
                        </a:solidFill>
                        <a:latin typeface="Cambria Math"/>
                        <a:ea typeface="Cambria Math"/>
                      </a:rPr>
                      <m:t>𝒂</m:t>
                    </m:r>
                  </m:oMath>
                </a14:m>
                <a:endParaRPr lang="en-GB" b="1" dirty="0">
                  <a:solidFill>
                    <a:schemeClr val="bg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559114" y="5367615"/>
                <a:ext cx="4775346" cy="763542"/>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7268" y="1879462"/>
                <a:ext cx="3253583" cy="523220"/>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r>
                      <a:rPr lang="en-US" b="0" i="1" smtClean="0">
                        <a:solidFill>
                          <a:schemeClr val="bg1"/>
                        </a:solidFill>
                        <a:latin typeface="Cambria Math"/>
                        <a:ea typeface="Cambria Math"/>
                      </a:rPr>
                      <m:t>=</m:t>
                    </m:r>
                    <m:d>
                      <m:dPr>
                        <m:begChr m:val="‖"/>
                        <m:endChr m:val="‖"/>
                        <m:ctrlPr>
                          <a:rPr lang="en-US" b="0"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𝒂</m:t>
                        </m:r>
                      </m:e>
                    </m:d>
                    <m:d>
                      <m:dPr>
                        <m:begChr m:val="‖"/>
                        <m:endChr m:val="‖"/>
                        <m:ctrlPr>
                          <a:rPr lang="en-US" b="0"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𝒃</m:t>
                        </m:r>
                      </m:e>
                    </m:d>
                  </m:oMath>
                </a14:m>
                <a:r>
                  <a:rPr lang="en-GB" dirty="0">
                    <a:solidFill>
                      <a:schemeClr val="bg1"/>
                    </a:solidFill>
                  </a:rPr>
                  <a:t>cos</a:t>
                </a:r>
                <a14:m>
                  <m:oMath xmlns:m="http://schemas.openxmlformats.org/officeDocument/2006/math">
                    <m:r>
                      <a:rPr lang="en-GB" i="1" dirty="0" smtClean="0">
                        <a:solidFill>
                          <a:schemeClr val="bg1"/>
                        </a:solidFill>
                        <a:latin typeface="Cambria Math"/>
                        <a:ea typeface="Cambria Math"/>
                      </a:rPr>
                      <m:t>𝜑</m:t>
                    </m:r>
                  </m:oMath>
                </a14:m>
                <a:endParaRPr lang="en-GB"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7268" y="1879462"/>
                <a:ext cx="3253583" cy="523220"/>
              </a:xfrm>
              <a:prstGeom prst="rect">
                <a:avLst/>
              </a:prstGeom>
              <a:blipFill rotWithShape="1">
                <a:blip r:embed="rId6"/>
                <a:stretch>
                  <a:fillRect t="-11628" b="-313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30643" y="4079180"/>
                <a:ext cx="2032288" cy="523220"/>
              </a:xfrm>
              <a:prstGeom prst="rect">
                <a:avLst/>
              </a:prstGeom>
            </p:spPr>
            <p:txBody>
              <a:bodyPr wrap="none">
                <a:spAutoFit/>
              </a:bodyPr>
              <a:lstStyle/>
              <a:p>
                <a14:m>
                  <m:oMath xmlns:m="http://schemas.openxmlformats.org/officeDocument/2006/math">
                    <m:d>
                      <m:dPr>
                        <m:begChr m:val="‖"/>
                        <m:endChr m:val="‖"/>
                        <m:ctrlPr>
                          <a:rPr lang="en-GB"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𝒃</m:t>
                        </m:r>
                        <m:r>
                          <a:rPr lang="en-US" b="1" i="1">
                            <a:solidFill>
                              <a:schemeClr val="bg1"/>
                            </a:solidFill>
                            <a:latin typeface="Cambria Math"/>
                            <a:ea typeface="Cambria Math"/>
                          </a:rPr>
                          <m:t>→</m:t>
                        </m:r>
                        <m:r>
                          <a:rPr lang="en-US" b="1" i="1">
                            <a:solidFill>
                              <a:schemeClr val="bg1"/>
                            </a:solidFill>
                            <a:latin typeface="Cambria Math"/>
                            <a:ea typeface="Cambria Math"/>
                          </a:rPr>
                          <m:t>𝒂</m:t>
                        </m:r>
                      </m:e>
                    </m:d>
                    <m:r>
                      <a:rPr lang="en-US" b="1" i="1">
                        <a:solidFill>
                          <a:schemeClr val="bg1"/>
                        </a:solidFill>
                        <a:latin typeface="Cambria Math"/>
                        <a:ea typeface="Cambria Math"/>
                      </a:rPr>
                      <m:t>=</m:t>
                    </m:r>
                  </m:oMath>
                </a14:m>
                <a:r>
                  <a:rPr lang="en-GB" dirty="0">
                    <a:solidFill>
                      <a:schemeClr val="bg1"/>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930643" y="4079180"/>
                <a:ext cx="2032288" cy="523220"/>
              </a:xfrm>
              <a:prstGeom prst="rect">
                <a:avLst/>
              </a:prstGeom>
              <a:blipFill rotWithShape="1">
                <a:blip r:embed="rId7"/>
                <a:stretch>
                  <a:fillRect t="-11628" r="-5405" b="-313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78825" y="5487776"/>
                <a:ext cx="17359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1078825" y="5487776"/>
                <a:ext cx="1735924" cy="523220"/>
              </a:xfrm>
              <a:prstGeom prst="rect">
                <a:avLst/>
              </a:prstGeom>
              <a:blipFill rotWithShape="1">
                <a:blip r:embed="rId8"/>
                <a:stretch>
                  <a:fillRect/>
                </a:stretch>
              </a:blipFill>
            </p:spPr>
            <p:txBody>
              <a:bodyPr/>
              <a:lstStyle/>
              <a:p>
                <a:r>
                  <a:rPr lang="en-GB">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Rectangle 2"/>
          <p:cNvSpPr>
            <a:spLocks noGrp="1" noChangeArrowheads="1"/>
          </p:cNvSpPr>
          <p:nvPr>
            <p:ph type="title"/>
          </p:nvPr>
        </p:nvSpPr>
        <p:spPr/>
        <p:txBody>
          <a:bodyPr/>
          <a:lstStyle/>
          <a:p>
            <a:r>
              <a:rPr lang="en-US"/>
              <a:t>Vector Multiplication</a:t>
            </a:r>
          </a:p>
        </p:txBody>
      </p:sp>
      <p:sp>
        <p:nvSpPr>
          <p:cNvPr id="1094659" name="Rectangle 3"/>
          <p:cNvSpPr>
            <a:spLocks noGrp="1" noChangeArrowheads="1"/>
          </p:cNvSpPr>
          <p:nvPr>
            <p:ph type="body" idx="1"/>
          </p:nvPr>
        </p:nvSpPr>
        <p:spPr>
          <a:xfrm>
            <a:off x="457200" y="1527175"/>
            <a:ext cx="8686800" cy="5029200"/>
          </a:xfrm>
        </p:spPr>
        <p:txBody>
          <a:bodyPr/>
          <a:lstStyle/>
          <a:p>
            <a:r>
              <a:rPr lang="en-US" dirty="0"/>
              <a:t>Dot product </a:t>
            </a:r>
          </a:p>
          <a:p>
            <a:r>
              <a:rPr lang="en-US" b="1" i="1" dirty="0"/>
              <a:t>Cross product </a:t>
            </a:r>
          </a:p>
          <a:p>
            <a:r>
              <a:rPr lang="en-US" dirty="0"/>
              <a:t>Orthonormal bases and coordinate frames </a:t>
            </a:r>
          </a:p>
          <a:p>
            <a:endParaRPr lang="en-US" dirty="0"/>
          </a:p>
          <a:p>
            <a:endParaRPr lang="en-US" dirty="0"/>
          </a:p>
          <a:p>
            <a:r>
              <a:rPr lang="en-US" dirty="0"/>
              <a:t>Note: Some books talk about right and left-handed coordinate systems.  We </a:t>
            </a:r>
            <a:r>
              <a:rPr lang="en-US" i="1" dirty="0"/>
              <a:t>always</a:t>
            </a:r>
            <a:r>
              <a:rPr lang="en-US" dirty="0"/>
              <a:t> use right-handed</a:t>
            </a:r>
          </a:p>
          <a:p>
            <a:pPr lvl="1"/>
            <a:endParaRPr lang="en-US" dirty="0"/>
          </a:p>
          <a:p>
            <a:endParaRPr lang="en-US" dirty="0"/>
          </a:p>
          <a:p>
            <a:pPr lvl="1">
              <a:buFont typeface="Wingdings" charset="0"/>
              <a:buNone/>
            </a:pPr>
            <a:endParaRPr lang="en-US" dirty="0"/>
          </a:p>
          <a:p>
            <a:pPr lvl="1">
              <a:buFont typeface="Wingdings" charset="0"/>
              <a:buNone/>
            </a:pPr>
            <a:endParaRPr lang="en-US" sz="2000"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title"/>
          </p:nvPr>
        </p:nvSpPr>
        <p:spPr/>
        <p:txBody>
          <a:bodyPr/>
          <a:lstStyle/>
          <a:p>
            <a:r>
              <a:rPr lang="en-US"/>
              <a:t>Cross (vector) product</a:t>
            </a:r>
          </a:p>
        </p:txBody>
      </p:sp>
      <mc:AlternateContent xmlns:mc="http://schemas.openxmlformats.org/markup-compatibility/2006" xmlns:a14="http://schemas.microsoft.com/office/drawing/2010/main">
        <mc:Choice Requires="a14">
          <p:sp>
            <p:nvSpPr>
              <p:cNvPr id="1095683" name="Rectangle 3"/>
              <p:cNvSpPr>
                <a:spLocks noGrp="1" noChangeArrowheads="1"/>
              </p:cNvSpPr>
              <p:nvPr>
                <p:ph type="body" idx="1"/>
              </p:nvPr>
            </p:nvSpPr>
            <p:spPr>
              <a:xfrm>
                <a:off x="457200" y="4530397"/>
                <a:ext cx="8229600" cy="1942849"/>
              </a:xfrm>
            </p:spPr>
            <p:txBody>
              <a:bodyPr/>
              <a:lstStyle/>
              <a:p>
                <a:r>
                  <a:rPr lang="en-US" sz="2400" dirty="0"/>
                  <a:t>Cross product orthogonal to two initial vectors</a:t>
                </a:r>
              </a:p>
              <a:p>
                <a:r>
                  <a:rPr lang="en-US" sz="2400" dirty="0"/>
                  <a:t>Direction determined by right-hand rule</a:t>
                </a:r>
              </a:p>
              <a:p>
                <a:r>
                  <a:rPr lang="en-US" sz="2400" dirty="0"/>
                  <a:t>Useful in constructing coordinate systems (later)</a:t>
                </a:r>
              </a:p>
              <a:p>
                <a14:m>
                  <m:oMath xmlns:m="http://schemas.openxmlformats.org/officeDocument/2006/math">
                    <m:r>
                      <a:rPr lang="en-US" altLang="zh-CN" sz="2400" b="1" i="1" smtClean="0">
                        <a:solidFill>
                          <a:schemeClr val="bg1"/>
                        </a:solidFill>
                        <a:latin typeface="Cambria Math" panose="02040503050406030204" pitchFamily="18" charset="0"/>
                      </a:rPr>
                      <m:t>𝒙</m:t>
                    </m:r>
                    <m:r>
                      <a:rPr lang="en-US" altLang="zh-CN" sz="2400" b="1" i="1">
                        <a:solidFill>
                          <a:schemeClr val="bg1"/>
                        </a:solidFill>
                        <a:latin typeface="Cambria Math"/>
                        <a:ea typeface="Cambria Math"/>
                      </a:rPr>
                      <m:t>×</m:t>
                    </m:r>
                    <m:r>
                      <a:rPr lang="en-US" altLang="zh-CN" sz="2400" b="1" i="1" smtClean="0">
                        <a:solidFill>
                          <a:schemeClr val="bg1"/>
                        </a:solidFill>
                        <a:latin typeface="Cambria Math" panose="02040503050406030204" pitchFamily="18" charset="0"/>
                        <a:ea typeface="Cambria Math"/>
                      </a:rPr>
                      <m:t>𝒚</m:t>
                    </m:r>
                    <m:r>
                      <a:rPr lang="en-US" altLang="zh-CN" sz="2400" b="0" i="0" smtClean="0">
                        <a:solidFill>
                          <a:schemeClr val="bg1"/>
                        </a:solidFill>
                        <a:latin typeface="Cambria Math"/>
                        <a:ea typeface="Cambria Math"/>
                      </a:rPr>
                      <m:t>=</m:t>
                    </m:r>
                    <m:r>
                      <a:rPr lang="en-US" altLang="zh-CN" sz="2400" b="0" i="0" smtClean="0">
                        <a:solidFill>
                          <a:schemeClr val="bg1"/>
                        </a:solidFill>
                        <a:latin typeface="Cambria Math" panose="02040503050406030204" pitchFamily="18" charset="0"/>
                        <a:ea typeface="Cambria Math"/>
                      </a:rPr>
                      <m:t>?</m:t>
                    </m:r>
                    <m:r>
                      <a:rPr lang="en-US" altLang="zh-CN" sz="2400" b="0" i="1" smtClean="0">
                        <a:solidFill>
                          <a:schemeClr val="bg1"/>
                        </a:solidFill>
                        <a:latin typeface="Cambria Math"/>
                        <a:ea typeface="Cambria Math"/>
                      </a:rPr>
                      <m:t> </m:t>
                    </m:r>
                    <m:r>
                      <a:rPr lang="en-US" altLang="zh-CN" sz="2400" b="1" i="1" smtClean="0">
                        <a:solidFill>
                          <a:schemeClr val="bg1"/>
                        </a:solidFill>
                        <a:latin typeface="Cambria Math" panose="02040503050406030204" pitchFamily="18" charset="0"/>
                      </a:rPr>
                      <m:t>𝒚</m:t>
                    </m:r>
                    <m:r>
                      <a:rPr lang="en-US" altLang="zh-CN" sz="2400" b="1" i="1">
                        <a:solidFill>
                          <a:schemeClr val="bg1"/>
                        </a:solidFill>
                        <a:latin typeface="Cambria Math"/>
                        <a:ea typeface="Cambria Math"/>
                      </a:rPr>
                      <m:t>×</m:t>
                    </m:r>
                    <m:r>
                      <a:rPr lang="en-US" altLang="zh-CN" sz="2400" b="1" i="1" smtClean="0">
                        <a:solidFill>
                          <a:schemeClr val="bg1"/>
                        </a:solidFill>
                        <a:latin typeface="Cambria Math" panose="02040503050406030204" pitchFamily="18" charset="0"/>
                        <a:ea typeface="Cambria Math"/>
                      </a:rPr>
                      <m:t>𝒛</m:t>
                    </m:r>
                    <m:r>
                      <a:rPr lang="en-US" altLang="zh-CN" sz="2400">
                        <a:solidFill>
                          <a:schemeClr val="bg1"/>
                        </a:solidFill>
                        <a:latin typeface="Cambria Math"/>
                        <a:ea typeface="Cambria Math"/>
                      </a:rPr>
                      <m:t>=</m:t>
                    </m:r>
                    <m:r>
                      <a:rPr lang="en-US" altLang="zh-CN" sz="2400">
                        <a:solidFill>
                          <a:schemeClr val="bg1"/>
                        </a:solidFill>
                        <a:latin typeface="Cambria Math" panose="02040503050406030204" pitchFamily="18" charset="0"/>
                        <a:ea typeface="Cambria Math"/>
                      </a:rPr>
                      <m:t>?</m:t>
                    </m:r>
                    <m:r>
                      <a:rPr lang="en-US" altLang="zh-CN" sz="2400" i="1">
                        <a:solidFill>
                          <a:schemeClr val="bg1"/>
                        </a:solidFill>
                        <a:latin typeface="Cambria Math"/>
                        <a:ea typeface="Cambria Math"/>
                      </a:rPr>
                      <m:t> </m:t>
                    </m:r>
                  </m:oMath>
                </a14:m>
                <a:endParaRPr lang="en-US" dirty="0"/>
              </a:p>
              <a:p>
                <a:pPr lvl="1">
                  <a:buFont typeface="Wingdings" charset="0"/>
                  <a:buNone/>
                </a:pPr>
                <a:endParaRPr lang="en-US" dirty="0"/>
              </a:p>
              <a:p>
                <a:pPr lvl="1">
                  <a:buFont typeface="Wingdings" charset="0"/>
                  <a:buNone/>
                </a:pPr>
                <a:endParaRPr lang="en-US" sz="2000" dirty="0"/>
              </a:p>
            </p:txBody>
          </p:sp>
        </mc:Choice>
        <mc:Fallback xmlns="">
          <p:sp>
            <p:nvSpPr>
              <p:cNvPr id="1095683" name="Rectangle 3"/>
              <p:cNvSpPr>
                <a:spLocks noGrp="1" noRot="1" noChangeAspect="1" noMove="1" noResize="1" noEditPoints="1" noAdjustHandles="1" noChangeArrowheads="1" noChangeShapeType="1" noTextEdit="1"/>
              </p:cNvSpPr>
              <p:nvPr>
                <p:ph type="body" idx="1"/>
              </p:nvPr>
            </p:nvSpPr>
            <p:spPr>
              <a:xfrm>
                <a:off x="457200" y="4530397"/>
                <a:ext cx="8229600" cy="1942849"/>
              </a:xfrm>
              <a:blipFill>
                <a:blip r:embed="rId3"/>
                <a:stretch>
                  <a:fillRect l="-963" t="-2194" b="-14734"/>
                </a:stretch>
              </a:blipFill>
            </p:spPr>
            <p:txBody>
              <a:bodyPr/>
              <a:lstStyle/>
              <a:p>
                <a:r>
                  <a:rPr lang="zh-CN" altLang="en-US">
                    <a:noFill/>
                  </a:rPr>
                  <a:t> </a:t>
                </a:r>
              </a:p>
            </p:txBody>
          </p:sp>
        </mc:Fallback>
      </mc:AlternateContent>
      <p:sp>
        <p:nvSpPr>
          <p:cNvPr id="1095684" name="Line 4"/>
          <p:cNvSpPr>
            <a:spLocks noChangeShapeType="1"/>
          </p:cNvSpPr>
          <p:nvPr/>
        </p:nvSpPr>
        <p:spPr bwMode="auto">
          <a:xfrm>
            <a:off x="2811463" y="3636963"/>
            <a:ext cx="1878012" cy="7858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85" name="Line 5"/>
          <p:cNvSpPr>
            <a:spLocks noChangeShapeType="1"/>
          </p:cNvSpPr>
          <p:nvPr/>
        </p:nvSpPr>
        <p:spPr bwMode="auto">
          <a:xfrm flipV="1">
            <a:off x="2811463" y="3365501"/>
            <a:ext cx="1117600" cy="261939"/>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86" name="Text Box 6"/>
          <p:cNvSpPr txBox="1">
            <a:spLocks noChangeArrowheads="1"/>
          </p:cNvSpPr>
          <p:nvPr/>
        </p:nvSpPr>
        <p:spPr bwMode="auto">
          <a:xfrm>
            <a:off x="4647317" y="4268788"/>
            <a:ext cx="3843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a</a:t>
            </a:r>
          </a:p>
        </p:txBody>
      </p:sp>
      <p:sp>
        <p:nvSpPr>
          <p:cNvPr id="1095687" name="Text Box 7"/>
          <p:cNvSpPr txBox="1">
            <a:spLocks noChangeArrowheads="1"/>
          </p:cNvSpPr>
          <p:nvPr/>
        </p:nvSpPr>
        <p:spPr bwMode="auto">
          <a:xfrm>
            <a:off x="3840568" y="2806700"/>
            <a:ext cx="4040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b</a:t>
            </a:r>
          </a:p>
        </p:txBody>
      </p:sp>
      <p:sp>
        <p:nvSpPr>
          <p:cNvPr id="1095692" name="Line 12"/>
          <p:cNvSpPr>
            <a:spLocks noChangeShapeType="1"/>
          </p:cNvSpPr>
          <p:nvPr/>
        </p:nvSpPr>
        <p:spPr bwMode="auto">
          <a:xfrm>
            <a:off x="3910019" y="3370267"/>
            <a:ext cx="1749425" cy="714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93" name="Line 13"/>
          <p:cNvSpPr>
            <a:spLocks noChangeShapeType="1"/>
          </p:cNvSpPr>
          <p:nvPr/>
        </p:nvSpPr>
        <p:spPr bwMode="auto">
          <a:xfrm flipH="1">
            <a:off x="4611694" y="4059240"/>
            <a:ext cx="1036637" cy="365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94" name="Line 14"/>
          <p:cNvSpPr>
            <a:spLocks noChangeShapeType="1"/>
          </p:cNvSpPr>
          <p:nvPr/>
        </p:nvSpPr>
        <p:spPr bwMode="auto">
          <a:xfrm flipH="1" flipV="1">
            <a:off x="2803525" y="1519239"/>
            <a:ext cx="7938" cy="2106612"/>
          </a:xfrm>
          <a:prstGeom prst="line">
            <a:avLst/>
          </a:prstGeom>
          <a:noFill/>
          <a:ln w="38100">
            <a:solidFill>
              <a:srgbClr val="FFDD4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97" name="Line 17"/>
          <p:cNvSpPr>
            <a:spLocks noChangeShapeType="1"/>
          </p:cNvSpPr>
          <p:nvPr/>
        </p:nvSpPr>
        <p:spPr bwMode="auto">
          <a:xfrm>
            <a:off x="2795594" y="3384552"/>
            <a:ext cx="287337" cy="6032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98" name="Line 18"/>
          <p:cNvSpPr>
            <a:spLocks noChangeShapeType="1"/>
          </p:cNvSpPr>
          <p:nvPr/>
        </p:nvSpPr>
        <p:spPr bwMode="auto">
          <a:xfrm flipH="1">
            <a:off x="3030538" y="3444874"/>
            <a:ext cx="42862" cy="312739"/>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699" name="Line 19"/>
          <p:cNvSpPr>
            <a:spLocks noChangeShapeType="1"/>
          </p:cNvSpPr>
          <p:nvPr/>
        </p:nvSpPr>
        <p:spPr bwMode="auto">
          <a:xfrm flipV="1">
            <a:off x="2822575" y="3330577"/>
            <a:ext cx="312738" cy="7939"/>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95701" name="Line 21"/>
          <p:cNvSpPr>
            <a:spLocks noChangeShapeType="1"/>
          </p:cNvSpPr>
          <p:nvPr/>
        </p:nvSpPr>
        <p:spPr bwMode="auto">
          <a:xfrm>
            <a:off x="3135313" y="3330578"/>
            <a:ext cx="44450" cy="20955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pic>
        <p:nvPicPr>
          <p:cNvPr id="18"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375" y="1608050"/>
            <a:ext cx="2160785" cy="242182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0"/>
          <p:cNvGrpSpPr>
            <a:grpSpLocks/>
          </p:cNvGrpSpPr>
          <p:nvPr/>
        </p:nvGrpSpPr>
        <p:grpSpPr bwMode="auto">
          <a:xfrm>
            <a:off x="6808088" y="1608050"/>
            <a:ext cx="2182871" cy="2590419"/>
            <a:chOff x="5360225" y="152400"/>
            <a:chExt cx="3695336" cy="5834665"/>
          </a:xfrm>
        </p:grpSpPr>
        <p:cxnSp>
          <p:nvCxnSpPr>
            <p:cNvPr id="20" name="Straight Arrow Connector 19"/>
            <p:cNvCxnSpPr/>
            <p:nvPr/>
          </p:nvCxnSpPr>
          <p:spPr>
            <a:xfrm flipH="1" flipV="1">
              <a:off x="6997895" y="152400"/>
              <a:ext cx="31754" cy="3841905"/>
            </a:xfrm>
            <a:prstGeom prst="straightConnector1">
              <a:avLst/>
            </a:prstGeom>
            <a:ln w="3810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086806" y="4021055"/>
              <a:ext cx="196875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791238" y="4041117"/>
              <a:ext cx="1206656" cy="86601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14"/>
            <p:cNvSpPr>
              <a:spLocks noChangeArrowheads="1"/>
            </p:cNvSpPr>
            <p:nvPr/>
          </p:nvSpPr>
          <p:spPr bwMode="auto">
            <a:xfrm>
              <a:off x="5360225" y="4808563"/>
              <a:ext cx="616550"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chemeClr val="bg1"/>
                  </a:solidFill>
                  <a:latin typeface="Times New Roman" pitchFamily="18" charset="0"/>
                  <a:ea typeface="华文新魏" pitchFamily="2" charset="-122"/>
                </a:rPr>
                <a:t>x</a:t>
              </a:r>
              <a:endParaRPr lang="en-US" altLang="en-US" sz="2800" b="1">
                <a:solidFill>
                  <a:schemeClr val="bg1"/>
                </a:solidFill>
                <a:ea typeface="华文新魏" pitchFamily="2" charset="-122"/>
              </a:endParaRPr>
            </a:p>
          </p:txBody>
        </p:sp>
        <p:sp>
          <p:nvSpPr>
            <p:cNvPr id="24" name="Rectangle 15"/>
            <p:cNvSpPr>
              <a:spLocks noChangeArrowheads="1"/>
            </p:cNvSpPr>
            <p:nvPr/>
          </p:nvSpPr>
          <p:spPr bwMode="auto">
            <a:xfrm>
              <a:off x="8371689" y="4208384"/>
              <a:ext cx="616550"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dirty="0">
                  <a:solidFill>
                    <a:schemeClr val="bg1"/>
                  </a:solidFill>
                  <a:latin typeface="Times New Roman" pitchFamily="18" charset="0"/>
                  <a:ea typeface="华文新魏" pitchFamily="2" charset="-122"/>
                </a:rPr>
                <a:t>y</a:t>
              </a:r>
              <a:endParaRPr lang="en-US" altLang="en-US" sz="2800" b="1" dirty="0">
                <a:solidFill>
                  <a:schemeClr val="bg1"/>
                </a:solidFill>
                <a:ea typeface="华文新魏" pitchFamily="2" charset="-122"/>
              </a:endParaRPr>
            </a:p>
          </p:txBody>
        </p:sp>
        <p:sp>
          <p:nvSpPr>
            <p:cNvPr id="25" name="Rectangle 16"/>
            <p:cNvSpPr>
              <a:spLocks noChangeArrowheads="1"/>
            </p:cNvSpPr>
            <p:nvPr/>
          </p:nvSpPr>
          <p:spPr bwMode="auto">
            <a:xfrm>
              <a:off x="7047753" y="152400"/>
              <a:ext cx="581274"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chemeClr val="bg1"/>
                  </a:solidFill>
                  <a:latin typeface="Times New Roman" pitchFamily="18" charset="0"/>
                  <a:ea typeface="华文新魏" pitchFamily="2" charset="-122"/>
                </a:rPr>
                <a:t>z</a:t>
              </a:r>
              <a:endParaRPr lang="en-US" altLang="en-US" sz="2800" b="1">
                <a:solidFill>
                  <a:schemeClr val="bg1"/>
                </a:solidFill>
                <a:ea typeface="华文新魏" pitchFamily="2" charset="-122"/>
              </a:endParaRPr>
            </a:p>
          </p:txBody>
        </p:sp>
      </p:grpSp>
      <p:pic>
        <p:nvPicPr>
          <p:cNvPr id="26"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25" y="1724197"/>
            <a:ext cx="2160785" cy="242182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10"/>
          <p:cNvGrpSpPr>
            <a:grpSpLocks/>
          </p:cNvGrpSpPr>
          <p:nvPr/>
        </p:nvGrpSpPr>
        <p:grpSpPr bwMode="auto">
          <a:xfrm>
            <a:off x="388238" y="1724197"/>
            <a:ext cx="2182872" cy="2590419"/>
            <a:chOff x="5360224" y="152400"/>
            <a:chExt cx="3695337" cy="5834665"/>
          </a:xfrm>
        </p:grpSpPr>
        <p:cxnSp>
          <p:nvCxnSpPr>
            <p:cNvPr id="28" name="Straight Arrow Connector 27"/>
            <p:cNvCxnSpPr/>
            <p:nvPr/>
          </p:nvCxnSpPr>
          <p:spPr>
            <a:xfrm flipH="1" flipV="1">
              <a:off x="6997895" y="152400"/>
              <a:ext cx="31754" cy="3841905"/>
            </a:xfrm>
            <a:prstGeom prst="straightConnector1">
              <a:avLst/>
            </a:prstGeom>
            <a:ln w="3810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086806" y="4021055"/>
              <a:ext cx="196875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791238" y="4041117"/>
              <a:ext cx="1206656" cy="86601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14"/>
            <p:cNvSpPr>
              <a:spLocks noChangeArrowheads="1"/>
            </p:cNvSpPr>
            <p:nvPr/>
          </p:nvSpPr>
          <p:spPr bwMode="auto">
            <a:xfrm>
              <a:off x="5360224" y="4808563"/>
              <a:ext cx="616551"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800" b="1" dirty="0">
                  <a:solidFill>
                    <a:schemeClr val="bg1"/>
                  </a:solidFill>
                  <a:latin typeface="Times New Roman" pitchFamily="18" charset="0"/>
                  <a:ea typeface="华文新魏" pitchFamily="2" charset="-122"/>
                </a:rPr>
                <a:t>a</a:t>
              </a:r>
              <a:endParaRPr lang="en-US" altLang="en-US" sz="2800" b="1" dirty="0">
                <a:solidFill>
                  <a:schemeClr val="bg1"/>
                </a:solidFill>
                <a:ea typeface="华文新魏" pitchFamily="2" charset="-122"/>
              </a:endParaRPr>
            </a:p>
          </p:txBody>
        </p:sp>
        <p:sp>
          <p:nvSpPr>
            <p:cNvPr id="32" name="Rectangle 15"/>
            <p:cNvSpPr>
              <a:spLocks noChangeArrowheads="1"/>
            </p:cNvSpPr>
            <p:nvPr/>
          </p:nvSpPr>
          <p:spPr bwMode="auto">
            <a:xfrm>
              <a:off x="8305675" y="4208384"/>
              <a:ext cx="651828"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dirty="0">
                  <a:solidFill>
                    <a:schemeClr val="bg1"/>
                  </a:solidFill>
                  <a:latin typeface="Times New Roman" pitchFamily="18" charset="0"/>
                  <a:ea typeface="华文新魏" pitchFamily="2" charset="-122"/>
                </a:rPr>
                <a:t>b</a:t>
              </a:r>
              <a:endParaRPr lang="en-US" altLang="en-US" sz="2800" b="1" dirty="0">
                <a:solidFill>
                  <a:schemeClr val="bg1"/>
                </a:solidFill>
                <a:ea typeface="华文新魏" pitchFamily="2" charset="-122"/>
              </a:endParaRPr>
            </a:p>
          </p:txBody>
        </p:sp>
      </p:grpSp>
      <mc:AlternateContent xmlns:mc="http://schemas.openxmlformats.org/markup-compatibility/2006" xmlns:a14="http://schemas.microsoft.com/office/drawing/2010/main">
        <mc:Choice Requires="a14">
          <p:sp>
            <p:nvSpPr>
              <p:cNvPr id="2" name="Rectangle 1"/>
              <p:cNvSpPr/>
              <p:nvPr/>
            </p:nvSpPr>
            <p:spPr>
              <a:xfrm>
                <a:off x="2948087" y="1735432"/>
                <a:ext cx="27230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b="0" i="0" smtClean="0">
                          <a:solidFill>
                            <a:schemeClr val="bg1"/>
                          </a:solidFill>
                          <a:latin typeface="Cambria Math"/>
                          <a:ea typeface="Cambria Math"/>
                        </a:rPr>
                        <m:t>=−</m:t>
                      </m:r>
                      <m:r>
                        <a:rPr lang="en-US" b="1" i="1" smtClean="0">
                          <a:solidFill>
                            <a:schemeClr val="bg1"/>
                          </a:solidFill>
                          <a:latin typeface="Cambria Math"/>
                        </a:rPr>
                        <m:t>𝒃</m:t>
                      </m:r>
                      <m:r>
                        <a:rPr lang="en-US" b="1" i="1">
                          <a:solidFill>
                            <a:schemeClr val="bg1"/>
                          </a:solidFill>
                          <a:latin typeface="Cambria Math"/>
                          <a:ea typeface="Cambria Math"/>
                        </a:rPr>
                        <m:t>×</m:t>
                      </m:r>
                      <m:r>
                        <a:rPr lang="en-US" b="1" i="1" smtClean="0">
                          <a:solidFill>
                            <a:schemeClr val="bg1"/>
                          </a:solidFill>
                          <a:latin typeface="Cambria Math"/>
                          <a:ea typeface="Cambria Math"/>
                        </a:rPr>
                        <m:t>𝒂</m:t>
                      </m:r>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2948087" y="1735432"/>
                <a:ext cx="2723053" cy="523220"/>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939262" y="2315433"/>
                <a:ext cx="43513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solidFill>
                                <a:schemeClr val="bg1"/>
                              </a:solidFill>
                              <a:latin typeface="Cambria Math" panose="02040503050406030204" pitchFamily="18" charset="0"/>
                            </a:rPr>
                          </m:ctrlPr>
                        </m:dPr>
                        <m:e>
                          <m:r>
                            <a:rPr lang="en-US" b="1" i="1">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m:rPr>
                              <m:nor/>
                            </m:rPr>
                            <a:rPr lang="en-GB" dirty="0"/>
                            <m:t> </m:t>
                          </m:r>
                        </m:e>
                      </m:d>
                      <m:r>
                        <a:rPr lang="en-US" b="0" i="0" smtClean="0">
                          <a:solidFill>
                            <a:schemeClr val="bg1"/>
                          </a:solidFill>
                          <a:latin typeface="Cambria Math"/>
                        </a:rPr>
                        <m:t>=</m:t>
                      </m:r>
                      <m:d>
                        <m:dPr>
                          <m:begChr m:val="‖"/>
                          <m:endChr m:val="‖"/>
                          <m:ctrlPr>
                            <a:rPr lang="en-US" b="1" i="1">
                              <a:solidFill>
                                <a:schemeClr val="bg1"/>
                              </a:solidFill>
                              <a:latin typeface="Cambria Math" panose="02040503050406030204" pitchFamily="18" charset="0"/>
                            </a:rPr>
                          </m:ctrlPr>
                        </m:dPr>
                        <m:e>
                          <m:r>
                            <a:rPr lang="en-US" b="1" i="1">
                              <a:solidFill>
                                <a:schemeClr val="bg1"/>
                              </a:solidFill>
                              <a:latin typeface="Cambria Math"/>
                            </a:rPr>
                            <m:t>𝒂</m:t>
                          </m:r>
                          <m:r>
                            <m:rPr>
                              <m:nor/>
                            </m:rPr>
                            <a:rPr lang="en-GB" dirty="0"/>
                            <m:t> </m:t>
                          </m:r>
                        </m:e>
                      </m:d>
                      <m:d>
                        <m:dPr>
                          <m:begChr m:val="‖"/>
                          <m:endChr m:val="‖"/>
                          <m:ctrlPr>
                            <a:rPr lang="en-US" b="1" i="1" smtClean="0">
                              <a:solidFill>
                                <a:schemeClr val="bg1"/>
                              </a:solidFill>
                              <a:latin typeface="Cambria Math" panose="02040503050406030204" pitchFamily="18" charset="0"/>
                            </a:rPr>
                          </m:ctrlPr>
                        </m:dPr>
                        <m:e>
                          <m:r>
                            <a:rPr lang="en-US" b="1" i="1">
                              <a:solidFill>
                                <a:schemeClr val="bg1"/>
                              </a:solidFill>
                              <a:latin typeface="Cambria Math"/>
                              <a:ea typeface="Cambria Math"/>
                            </a:rPr>
                            <m:t>𝒃</m:t>
                          </m:r>
                          <m:r>
                            <m:rPr>
                              <m:nor/>
                            </m:rPr>
                            <a:rPr lang="en-GB" dirty="0">
                              <a:solidFill>
                                <a:schemeClr val="bg1"/>
                              </a:solidFill>
                            </a:rPr>
                            <m:t> </m:t>
                          </m:r>
                        </m:e>
                      </m:d>
                      <m:func>
                        <m:funcPr>
                          <m:ctrlPr>
                            <a:rPr lang="en-GB" b="1" i="1" dirty="0" smtClean="0">
                              <a:solidFill>
                                <a:schemeClr val="bg1"/>
                              </a:solidFill>
                              <a:latin typeface="Cambria Math" panose="02040503050406030204" pitchFamily="18" charset="0"/>
                            </a:rPr>
                          </m:ctrlPr>
                        </m:funcPr>
                        <m:fName>
                          <m:r>
                            <m:rPr>
                              <m:sty m:val="p"/>
                            </m:rPr>
                            <a:rPr lang="en-GB" b="0" i="0" dirty="0" smtClean="0">
                              <a:solidFill>
                                <a:schemeClr val="bg1"/>
                              </a:solidFill>
                              <a:latin typeface="Cambria Math"/>
                            </a:rPr>
                            <m:t>sin</m:t>
                          </m:r>
                        </m:fName>
                        <m:e>
                          <m:r>
                            <a:rPr lang="en-GB" b="0" i="1" dirty="0" smtClean="0">
                              <a:solidFill>
                                <a:schemeClr val="bg1"/>
                              </a:solidFill>
                              <a:latin typeface="Cambria Math"/>
                              <a:ea typeface="Cambria Math"/>
                            </a:rPr>
                            <m:t>𝝋</m:t>
                          </m:r>
                        </m:e>
                      </m:func>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2939262" y="2315433"/>
                <a:ext cx="4351319" cy="523220"/>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295227" y="3417663"/>
                <a:ext cx="54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dirty="0">
                          <a:solidFill>
                            <a:schemeClr val="bg1"/>
                          </a:solidFill>
                          <a:latin typeface="Cambria Math"/>
                          <a:ea typeface="Cambria Math"/>
                        </a:rPr>
                        <m:t>𝝋</m:t>
                      </m:r>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3295227" y="3417663"/>
                <a:ext cx="545341" cy="523220"/>
              </a:xfrm>
              <a:prstGeom prst="rect">
                <a:avLst/>
              </a:prstGeom>
              <a:blipFill rotWithShape="1">
                <a:blip r:embed="rId7"/>
                <a:stretch>
                  <a:fillRect/>
                </a:stretch>
              </a:blipFill>
            </p:spPr>
            <p:txBody>
              <a:bodyPr/>
              <a:lstStyle/>
              <a:p>
                <a:r>
                  <a:rPr lang="en-GB">
                    <a:noFill/>
                  </a:rPr>
                  <a:t> </a:t>
                </a:r>
              </a:p>
            </p:txBody>
          </p:sp>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p:txBody>
          <a:bodyPr/>
          <a:lstStyle/>
          <a:p>
            <a:r>
              <a:rPr lang="en-US"/>
              <a:t>Cross product: Properties</a:t>
            </a:r>
          </a:p>
        </p:txBody>
      </p:sp>
      <p:sp>
        <p:nvSpPr>
          <p:cNvPr id="1096707" name="Rectangle 3"/>
          <p:cNvSpPr>
            <a:spLocks noGrp="1" noChangeArrowheads="1"/>
          </p:cNvSpPr>
          <p:nvPr>
            <p:ph type="body" idx="1"/>
          </p:nvPr>
        </p:nvSpPr>
        <p:spPr/>
        <p:txBody>
          <a:bodyPr/>
          <a:lstStyle/>
          <a:p>
            <a:endParaRPr lang="en-US" dirty="0"/>
          </a:p>
          <a:p>
            <a:endParaRPr lang="en-US" dirty="0"/>
          </a:p>
          <a:p>
            <a:endParaRPr lang="en-US" dirty="0"/>
          </a:p>
          <a:p>
            <a:endParaRPr lang="en-US" dirty="0"/>
          </a:p>
          <a:p>
            <a:endParaRPr lang="en-US" dirty="0"/>
          </a:p>
          <a:p>
            <a:pPr lvl="1"/>
            <a:endParaRPr lang="en-US" dirty="0"/>
          </a:p>
          <a:p>
            <a:endParaRPr lang="en-US" dirty="0"/>
          </a:p>
          <a:p>
            <a:pPr lvl="1">
              <a:buFont typeface="Wingdings" charset="0"/>
              <a:buNone/>
            </a:pPr>
            <a:endParaRPr lang="en-US" dirty="0"/>
          </a:p>
          <a:p>
            <a:pPr lvl="1">
              <a:buFont typeface="Wingdings" charset="0"/>
              <a:buNone/>
            </a:pPr>
            <a:endParaRPr lang="en-US" sz="2000" dirty="0"/>
          </a:p>
        </p:txBody>
      </p:sp>
      <p:pic>
        <p:nvPicPr>
          <p:cNvPr id="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283" y="2269783"/>
            <a:ext cx="2160785" cy="24218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10"/>
          <p:cNvGrpSpPr>
            <a:grpSpLocks/>
          </p:cNvGrpSpPr>
          <p:nvPr/>
        </p:nvGrpSpPr>
        <p:grpSpPr bwMode="auto">
          <a:xfrm>
            <a:off x="2683529" y="2269783"/>
            <a:ext cx="2108339" cy="2299493"/>
            <a:chOff x="5486399" y="152400"/>
            <a:chExt cx="3569162" cy="5179383"/>
          </a:xfrm>
        </p:grpSpPr>
        <p:cxnSp>
          <p:nvCxnSpPr>
            <p:cNvPr id="8" name="Straight Arrow Connector 7"/>
            <p:cNvCxnSpPr/>
            <p:nvPr/>
          </p:nvCxnSpPr>
          <p:spPr>
            <a:xfrm flipH="1" flipV="1">
              <a:off x="6997895" y="152400"/>
              <a:ext cx="31754" cy="3841905"/>
            </a:xfrm>
            <a:prstGeom prst="straightConnector1">
              <a:avLst/>
            </a:prstGeom>
            <a:ln w="3810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86806" y="4021055"/>
              <a:ext cx="196875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91238" y="4041117"/>
              <a:ext cx="1206656" cy="86601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4"/>
            <p:cNvSpPr>
              <a:spLocks noChangeArrowheads="1"/>
            </p:cNvSpPr>
            <p:nvPr/>
          </p:nvSpPr>
          <p:spPr bwMode="auto">
            <a:xfrm>
              <a:off x="5486399" y="480856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rgbClr val="00B050"/>
                  </a:solidFill>
                  <a:latin typeface="Times New Roman" pitchFamily="18" charset="0"/>
                  <a:ea typeface="华文新魏" pitchFamily="2" charset="-122"/>
                </a:rPr>
                <a:t>x</a:t>
              </a:r>
              <a:endParaRPr lang="en-US" altLang="en-US" sz="2800" b="1">
                <a:solidFill>
                  <a:srgbClr val="00B050"/>
                </a:solidFill>
                <a:ea typeface="华文新魏" pitchFamily="2" charset="-122"/>
              </a:endParaRPr>
            </a:p>
          </p:txBody>
        </p:sp>
        <p:sp>
          <p:nvSpPr>
            <p:cNvPr id="12" name="Rectangle 15"/>
            <p:cNvSpPr>
              <a:spLocks noChangeArrowheads="1"/>
            </p:cNvSpPr>
            <p:nvPr/>
          </p:nvSpPr>
          <p:spPr bwMode="auto">
            <a:xfrm>
              <a:off x="8497862" y="4208384"/>
              <a:ext cx="3642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dirty="0">
                  <a:solidFill>
                    <a:srgbClr val="FF0000"/>
                  </a:solidFill>
                  <a:latin typeface="Times New Roman" pitchFamily="18" charset="0"/>
                  <a:ea typeface="华文新魏" pitchFamily="2" charset="-122"/>
                </a:rPr>
                <a:t>y</a:t>
              </a:r>
              <a:endParaRPr lang="en-US" altLang="en-US" sz="2800" b="1" dirty="0">
                <a:solidFill>
                  <a:srgbClr val="FF0000"/>
                </a:solidFill>
                <a:ea typeface="华文新魏" pitchFamily="2" charset="-122"/>
              </a:endParaRPr>
            </a:p>
          </p:txBody>
        </p:sp>
        <p:sp>
          <p:nvSpPr>
            <p:cNvPr id="13" name="Rectangle 16"/>
            <p:cNvSpPr>
              <a:spLocks noChangeArrowheads="1"/>
            </p:cNvSpPr>
            <p:nvPr/>
          </p:nvSpPr>
          <p:spPr bwMode="auto">
            <a:xfrm>
              <a:off x="7166707" y="152400"/>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rgbClr val="3333FF"/>
                  </a:solidFill>
                  <a:latin typeface="Times New Roman" pitchFamily="18" charset="0"/>
                  <a:ea typeface="华文新魏" pitchFamily="2" charset="-122"/>
                </a:rPr>
                <a:t>z</a:t>
              </a:r>
              <a:endParaRPr lang="en-US" altLang="en-US" sz="2800" b="1">
                <a:solidFill>
                  <a:srgbClr val="3333FF"/>
                </a:solidFill>
                <a:ea typeface="华文新魏" pitchFamily="2" charset="-122"/>
              </a:endParaRPr>
            </a:p>
          </p:txBody>
        </p:sp>
      </p:grpSp>
      <mc:AlternateContent xmlns:mc="http://schemas.openxmlformats.org/markup-compatibility/2006" xmlns:a14="http://schemas.microsoft.com/office/drawing/2010/main">
        <mc:Choice Requires="a14">
          <p:sp>
            <p:nvSpPr>
              <p:cNvPr id="14" name="Rectangle 13"/>
              <p:cNvSpPr/>
              <p:nvPr/>
            </p:nvSpPr>
            <p:spPr>
              <a:xfrm>
                <a:off x="4569999" y="2336330"/>
                <a:ext cx="27230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b="0" i="0" smtClean="0">
                          <a:solidFill>
                            <a:schemeClr val="bg1"/>
                          </a:solidFill>
                          <a:latin typeface="Cambria Math"/>
                          <a:ea typeface="Cambria Math"/>
                        </a:rPr>
                        <m:t>=−</m:t>
                      </m:r>
                      <m:r>
                        <a:rPr lang="en-US" b="1" i="1" smtClean="0">
                          <a:solidFill>
                            <a:schemeClr val="bg1"/>
                          </a:solidFill>
                          <a:latin typeface="Cambria Math"/>
                        </a:rPr>
                        <m:t>𝒃</m:t>
                      </m:r>
                      <m:r>
                        <a:rPr lang="en-US" b="1" i="1">
                          <a:solidFill>
                            <a:schemeClr val="bg1"/>
                          </a:solidFill>
                          <a:latin typeface="Cambria Math"/>
                          <a:ea typeface="Cambria Math"/>
                        </a:rPr>
                        <m:t>×</m:t>
                      </m:r>
                      <m:r>
                        <a:rPr lang="en-US" b="1" i="1" smtClean="0">
                          <a:solidFill>
                            <a:schemeClr val="bg1"/>
                          </a:solidFill>
                          <a:latin typeface="Cambria Math"/>
                          <a:ea typeface="Cambria Math"/>
                        </a:rPr>
                        <m:t>𝒂</m:t>
                      </m:r>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4569999" y="2336330"/>
                <a:ext cx="2723053" cy="523220"/>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69999" y="2861019"/>
                <a:ext cx="18181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𝟎</m:t>
                      </m:r>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4569999" y="2861019"/>
                <a:ext cx="1818126" cy="523220"/>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69999" y="3354816"/>
                <a:ext cx="4608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d>
                        <m:dPr>
                          <m:ctrlPr>
                            <a:rPr lang="en-US" b="1" i="1" smtClean="0">
                              <a:solidFill>
                                <a:schemeClr val="bg1"/>
                              </a:solidFill>
                              <a:latin typeface="Cambria Math" panose="02040503050406030204" pitchFamily="18" charset="0"/>
                              <a:ea typeface="Cambria Math"/>
                            </a:rPr>
                          </m:ctrlPr>
                        </m:dPr>
                        <m:e>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𝒄</m:t>
                          </m:r>
                        </m:e>
                      </m:d>
                      <m:r>
                        <a:rPr lang="en-US" b="1" i="1" smtClean="0">
                          <a:solidFill>
                            <a:schemeClr val="bg1"/>
                          </a:solidFill>
                          <a:latin typeface="Cambria Math"/>
                          <a:ea typeface="Cambria Math"/>
                        </a:rPr>
                        <m:t>=</m:t>
                      </m:r>
                      <m:r>
                        <a:rPr lang="en-US" b="1" i="1">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b="0" i="0" smtClean="0">
                          <a:solidFill>
                            <a:schemeClr val="bg1"/>
                          </a:solidFill>
                          <a:latin typeface="Cambria Math"/>
                          <a:ea typeface="Cambria Math"/>
                        </a:rPr>
                        <m:t>+</m:t>
                      </m:r>
                      <m:r>
                        <a:rPr lang="en-US" b="1" i="1">
                          <a:solidFill>
                            <a:schemeClr val="bg1"/>
                          </a:solidFill>
                          <a:latin typeface="Cambria Math"/>
                        </a:rPr>
                        <m:t>𝒂</m:t>
                      </m:r>
                      <m:r>
                        <a:rPr lang="en-US" b="1" i="1">
                          <a:solidFill>
                            <a:schemeClr val="bg1"/>
                          </a:solidFill>
                          <a:latin typeface="Cambria Math"/>
                          <a:ea typeface="Cambria Math"/>
                        </a:rPr>
                        <m:t>×</m:t>
                      </m:r>
                      <m:r>
                        <a:rPr lang="en-US" b="1" i="1" smtClean="0">
                          <a:solidFill>
                            <a:schemeClr val="bg1"/>
                          </a:solidFill>
                          <a:latin typeface="Cambria Math"/>
                          <a:ea typeface="Cambria Math"/>
                        </a:rPr>
                        <m:t>𝒄</m:t>
                      </m:r>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4569999" y="3354816"/>
                <a:ext cx="4608954" cy="523220"/>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623084" y="4192716"/>
                <a:ext cx="3459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d>
                        <m:dPr>
                          <m:ctrlPr>
                            <a:rPr lang="en-US" b="1" i="1">
                              <a:solidFill>
                                <a:schemeClr val="bg1"/>
                              </a:solidFill>
                              <a:latin typeface="Cambria Math" panose="02040503050406030204" pitchFamily="18" charset="0"/>
                              <a:ea typeface="Cambria Math"/>
                            </a:rPr>
                          </m:ctrlPr>
                        </m:dPr>
                        <m:e>
                          <m:r>
                            <a:rPr lang="en-US" b="0" i="1" smtClean="0">
                              <a:solidFill>
                                <a:schemeClr val="bg1"/>
                              </a:solidFill>
                              <a:latin typeface="Cambria Math"/>
                              <a:ea typeface="Cambria Math"/>
                            </a:rPr>
                            <m:t>𝑘</m:t>
                          </m:r>
                          <m:r>
                            <a:rPr lang="en-US" b="1" i="1" smtClean="0">
                              <a:solidFill>
                                <a:schemeClr val="bg1"/>
                              </a:solidFill>
                              <a:latin typeface="Cambria Math"/>
                              <a:ea typeface="Cambria Math"/>
                            </a:rPr>
                            <m:t>𝒃</m:t>
                          </m:r>
                        </m:e>
                      </m:d>
                      <m:r>
                        <a:rPr lang="en-US" b="0" i="0" smtClean="0">
                          <a:solidFill>
                            <a:schemeClr val="bg1"/>
                          </a:solidFill>
                          <a:latin typeface="Cambria Math"/>
                          <a:ea typeface="Cambria Math"/>
                        </a:rPr>
                        <m:t>=</m:t>
                      </m:r>
                      <m:r>
                        <a:rPr lang="en-US" i="1">
                          <a:solidFill>
                            <a:schemeClr val="bg1"/>
                          </a:solidFill>
                          <a:latin typeface="Cambria Math"/>
                          <a:ea typeface="Cambria Math"/>
                        </a:rPr>
                        <m:t>𝑘</m:t>
                      </m:r>
                      <m:d>
                        <m:dPr>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e>
                      </m:d>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4623084" y="4192716"/>
                <a:ext cx="3459473" cy="523220"/>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5639" y="2337799"/>
                <a:ext cx="17652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𝒙</m:t>
                      </m:r>
                      <m:r>
                        <a:rPr lang="en-US" b="1" i="1">
                          <a:solidFill>
                            <a:schemeClr val="bg1"/>
                          </a:solidFill>
                          <a:latin typeface="Cambria Math"/>
                          <a:ea typeface="Cambria Math"/>
                        </a:rPr>
                        <m:t>×</m:t>
                      </m:r>
                      <m:r>
                        <a:rPr lang="en-US" b="1" i="1" smtClean="0">
                          <a:solidFill>
                            <a:schemeClr val="bg1"/>
                          </a:solidFill>
                          <a:latin typeface="Cambria Math"/>
                          <a:ea typeface="Cambria Math"/>
                        </a:rPr>
                        <m:t>𝒚</m:t>
                      </m:r>
                      <m:r>
                        <a:rPr lang="en-US">
                          <a:solidFill>
                            <a:schemeClr val="bg1"/>
                          </a:solidFill>
                          <a:latin typeface="Cambria Math"/>
                          <a:ea typeface="Cambria Math"/>
                        </a:rPr>
                        <m:t>=</m:t>
                      </m:r>
                      <m:r>
                        <a:rPr lang="en-US" b="1" i="1">
                          <a:solidFill>
                            <a:schemeClr val="bg1"/>
                          </a:solidFill>
                          <a:latin typeface="Cambria Math"/>
                          <a:ea typeface="Cambria Math"/>
                        </a:rPr>
                        <m:t>𝒛</m:t>
                      </m:r>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25639" y="2337799"/>
                <a:ext cx="1765227" cy="523220"/>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25639" y="2749531"/>
                <a:ext cx="2032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𝒚</m:t>
                      </m:r>
                      <m:r>
                        <a:rPr lang="en-US" b="1" i="1">
                          <a:solidFill>
                            <a:schemeClr val="bg1"/>
                          </a:solidFill>
                          <a:latin typeface="Cambria Math"/>
                          <a:ea typeface="Cambria Math"/>
                        </a:rPr>
                        <m:t>×</m:t>
                      </m:r>
                      <m:r>
                        <a:rPr lang="en-US" b="1" i="1" smtClean="0">
                          <a:solidFill>
                            <a:schemeClr val="bg1"/>
                          </a:solidFill>
                          <a:latin typeface="Cambria Math"/>
                          <a:ea typeface="Cambria Math"/>
                        </a:rPr>
                        <m:t>𝒙</m:t>
                      </m:r>
                      <m:r>
                        <a:rPr lang="en-US">
                          <a:solidFill>
                            <a:schemeClr val="bg1"/>
                          </a:solidFill>
                          <a:latin typeface="Cambria Math"/>
                          <a:ea typeface="Cambria Math"/>
                        </a:rPr>
                        <m:t>=</m:t>
                      </m:r>
                      <m:r>
                        <a:rPr lang="en-US" b="1" i="1" smtClean="0">
                          <a:solidFill>
                            <a:schemeClr val="bg1"/>
                          </a:solidFill>
                          <a:latin typeface="Cambria Math"/>
                          <a:ea typeface="Cambria Math"/>
                        </a:rPr>
                        <m:t>−</m:t>
                      </m:r>
                      <m:r>
                        <a:rPr lang="en-US" b="1" i="1">
                          <a:solidFill>
                            <a:schemeClr val="bg1"/>
                          </a:solidFill>
                          <a:latin typeface="Cambria Math"/>
                          <a:ea typeface="Cambria Math"/>
                        </a:rPr>
                        <m:t>𝒛</m:t>
                      </m:r>
                    </m:oMath>
                  </m:oMathPara>
                </a14:m>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325639" y="2749531"/>
                <a:ext cx="2032928" cy="523220"/>
              </a:xfrm>
              <a:prstGeom prst="rect">
                <a:avLst/>
              </a:prstGeom>
              <a:blipFill rotWithShape="1">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45307" y="3286591"/>
                <a:ext cx="17652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𝒚</m:t>
                      </m:r>
                      <m:r>
                        <a:rPr lang="en-US" b="1" i="1">
                          <a:solidFill>
                            <a:schemeClr val="bg1"/>
                          </a:solidFill>
                          <a:latin typeface="Cambria Math"/>
                          <a:ea typeface="Cambria Math"/>
                        </a:rPr>
                        <m:t>×</m:t>
                      </m:r>
                      <m:r>
                        <a:rPr lang="en-US" b="1" i="1" smtClean="0">
                          <a:solidFill>
                            <a:schemeClr val="bg1"/>
                          </a:solidFill>
                          <a:latin typeface="Cambria Math"/>
                          <a:ea typeface="Cambria Math"/>
                        </a:rPr>
                        <m:t>𝒛</m:t>
                      </m:r>
                      <m:r>
                        <a:rPr lang="en-US">
                          <a:solidFill>
                            <a:schemeClr val="bg1"/>
                          </a:solidFill>
                          <a:latin typeface="Cambria Math"/>
                          <a:ea typeface="Cambria Math"/>
                        </a:rPr>
                        <m:t>=</m:t>
                      </m:r>
                      <m:r>
                        <a:rPr lang="en-US" b="1" i="1" smtClean="0">
                          <a:solidFill>
                            <a:schemeClr val="bg1"/>
                          </a:solidFill>
                          <a:latin typeface="Cambria Math"/>
                          <a:ea typeface="Cambria Math"/>
                        </a:rPr>
                        <m:t>𝒙</m:t>
                      </m:r>
                    </m:oMath>
                  </m:oMathPara>
                </a14:m>
                <a:endParaRPr lang="en-GB" dirty="0"/>
              </a:p>
            </p:txBody>
          </p:sp>
        </mc:Choice>
        <mc:Fallback xmlns="">
          <p:sp>
            <p:nvSpPr>
              <p:cNvPr id="20" name="Rectangle 19"/>
              <p:cNvSpPr>
                <a:spLocks noRot="1" noChangeAspect="1" noMove="1" noResize="1" noEditPoints="1" noAdjustHandles="1" noChangeArrowheads="1" noChangeShapeType="1" noTextEdit="1"/>
              </p:cNvSpPr>
              <p:nvPr/>
            </p:nvSpPr>
            <p:spPr>
              <a:xfrm>
                <a:off x="345307" y="3286591"/>
                <a:ext cx="1765227" cy="523220"/>
              </a:xfrm>
              <a:prstGeom prst="rect">
                <a:avLst/>
              </a:prstGeom>
              <a:blipFill rotWithShape="1">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5307" y="3698323"/>
                <a:ext cx="2032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𝒛</m:t>
                      </m:r>
                      <m:r>
                        <a:rPr lang="en-US" b="1" i="1">
                          <a:solidFill>
                            <a:schemeClr val="bg1"/>
                          </a:solidFill>
                          <a:latin typeface="Cambria Math"/>
                          <a:ea typeface="Cambria Math"/>
                        </a:rPr>
                        <m:t>×</m:t>
                      </m:r>
                      <m:r>
                        <a:rPr lang="en-US" b="1" i="1" smtClean="0">
                          <a:solidFill>
                            <a:schemeClr val="bg1"/>
                          </a:solidFill>
                          <a:latin typeface="Cambria Math"/>
                          <a:ea typeface="Cambria Math"/>
                        </a:rPr>
                        <m:t>𝒚</m:t>
                      </m:r>
                      <m:r>
                        <a:rPr lang="en-US">
                          <a:solidFill>
                            <a:schemeClr val="bg1"/>
                          </a:solidFill>
                          <a:latin typeface="Cambria Math"/>
                          <a:ea typeface="Cambria Math"/>
                        </a:rPr>
                        <m:t>=</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𝒙</m:t>
                      </m:r>
                    </m:oMath>
                  </m:oMathPara>
                </a14:m>
                <a:endParaRPr lang="en-GB" dirty="0"/>
              </a:p>
            </p:txBody>
          </p:sp>
        </mc:Choice>
        <mc:Fallback xmlns="">
          <p:sp>
            <p:nvSpPr>
              <p:cNvPr id="21" name="Rectangle 20"/>
              <p:cNvSpPr>
                <a:spLocks noRot="1" noChangeAspect="1" noMove="1" noResize="1" noEditPoints="1" noAdjustHandles="1" noChangeArrowheads="1" noChangeShapeType="1" noTextEdit="1"/>
              </p:cNvSpPr>
              <p:nvPr/>
            </p:nvSpPr>
            <p:spPr>
              <a:xfrm>
                <a:off x="345307" y="3698323"/>
                <a:ext cx="2032929" cy="523220"/>
              </a:xfrm>
              <a:prstGeom prst="rect">
                <a:avLst/>
              </a:prstGeom>
              <a:blipFill rotWithShape="1">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25639" y="4225543"/>
                <a:ext cx="17652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𝒛</m:t>
                      </m:r>
                      <m:r>
                        <a:rPr lang="en-US" b="1" i="1">
                          <a:solidFill>
                            <a:schemeClr val="bg1"/>
                          </a:solidFill>
                          <a:latin typeface="Cambria Math"/>
                          <a:ea typeface="Cambria Math"/>
                        </a:rPr>
                        <m:t>×</m:t>
                      </m:r>
                      <m:r>
                        <a:rPr lang="en-US" b="1" i="1" smtClean="0">
                          <a:solidFill>
                            <a:schemeClr val="bg1"/>
                          </a:solidFill>
                          <a:latin typeface="Cambria Math"/>
                          <a:ea typeface="Cambria Math"/>
                        </a:rPr>
                        <m:t>𝒙</m:t>
                      </m:r>
                      <m:r>
                        <a:rPr lang="en-US">
                          <a:solidFill>
                            <a:schemeClr val="bg1"/>
                          </a:solidFill>
                          <a:latin typeface="Cambria Math"/>
                          <a:ea typeface="Cambria Math"/>
                        </a:rPr>
                        <m:t>=</m:t>
                      </m:r>
                      <m:r>
                        <a:rPr lang="en-US" b="1" i="1" smtClean="0">
                          <a:solidFill>
                            <a:schemeClr val="bg1"/>
                          </a:solidFill>
                          <a:latin typeface="Cambria Math"/>
                          <a:ea typeface="Cambria Math"/>
                        </a:rPr>
                        <m:t>𝒚</m:t>
                      </m:r>
                    </m:oMath>
                  </m:oMathPara>
                </a14:m>
                <a:endParaRPr lang="en-GB" dirty="0"/>
              </a:p>
            </p:txBody>
          </p:sp>
        </mc:Choice>
        <mc:Fallback xmlns="">
          <p:sp>
            <p:nvSpPr>
              <p:cNvPr id="22" name="Rectangle 21"/>
              <p:cNvSpPr>
                <a:spLocks noRot="1" noChangeAspect="1" noMove="1" noResize="1" noEditPoints="1" noAdjustHandles="1" noChangeArrowheads="1" noChangeShapeType="1" noTextEdit="1"/>
              </p:cNvSpPr>
              <p:nvPr/>
            </p:nvSpPr>
            <p:spPr>
              <a:xfrm>
                <a:off x="325639" y="4225543"/>
                <a:ext cx="1765227" cy="523220"/>
              </a:xfrm>
              <a:prstGeom prst="rect">
                <a:avLst/>
              </a:prstGeom>
              <a:blipFill rotWithShape="1">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25640" y="4637275"/>
                <a:ext cx="2032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𝒙</m:t>
                      </m:r>
                      <m:r>
                        <a:rPr lang="en-US" b="1" i="1">
                          <a:solidFill>
                            <a:schemeClr val="bg1"/>
                          </a:solidFill>
                          <a:latin typeface="Cambria Math"/>
                          <a:ea typeface="Cambria Math"/>
                        </a:rPr>
                        <m:t>×</m:t>
                      </m:r>
                      <m:r>
                        <a:rPr lang="en-US" b="1" i="1" smtClean="0">
                          <a:solidFill>
                            <a:schemeClr val="bg1"/>
                          </a:solidFill>
                          <a:latin typeface="Cambria Math" panose="02040503050406030204" pitchFamily="18" charset="0"/>
                          <a:ea typeface="Cambria Math"/>
                        </a:rPr>
                        <m:t>𝒛</m:t>
                      </m:r>
                      <m:r>
                        <a:rPr lang="en-US">
                          <a:solidFill>
                            <a:schemeClr val="bg1"/>
                          </a:solidFill>
                          <a:latin typeface="Cambria Math"/>
                          <a:ea typeface="Cambria Math"/>
                        </a:rPr>
                        <m:t>=</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𝒚</m:t>
                      </m:r>
                    </m:oMath>
                  </m:oMathPara>
                </a14:m>
                <a:endParaRPr lang="en-GB" dirty="0"/>
              </a:p>
            </p:txBody>
          </p:sp>
        </mc:Choice>
        <mc:Fallback xmlns="">
          <p:sp>
            <p:nvSpPr>
              <p:cNvPr id="23" name="Rectangle 22"/>
              <p:cNvSpPr>
                <a:spLocks noRot="1" noChangeAspect="1" noMove="1" noResize="1" noEditPoints="1" noAdjustHandles="1" noChangeArrowheads="1" noChangeShapeType="1" noTextEdit="1"/>
              </p:cNvSpPr>
              <p:nvPr/>
            </p:nvSpPr>
            <p:spPr>
              <a:xfrm>
                <a:off x="325640" y="4637275"/>
                <a:ext cx="2032928" cy="523220"/>
              </a:xfrm>
              <a:prstGeom prst="rect">
                <a:avLst/>
              </a:prstGeom>
              <a:blipFill>
                <a:blip r:embed="rId13"/>
                <a:stretch>
                  <a:fillRect/>
                </a:stretch>
              </a:blipFill>
            </p:spPr>
            <p:txBody>
              <a:bodyPr/>
              <a:lstStyle/>
              <a:p>
                <a:r>
                  <a:rPr lang="zh-CN" alt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0843" y="1356300"/>
                <a:ext cx="911275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a:rPr>
                        <m:t>𝒂</m:t>
                      </m:r>
                      <m:r>
                        <a:rPr lang="en-US" sz="3200" b="1" i="1" smtClean="0">
                          <a:solidFill>
                            <a:schemeClr val="bg1"/>
                          </a:solidFill>
                          <a:latin typeface="Cambria Math"/>
                          <a:ea typeface="Cambria Math"/>
                        </a:rPr>
                        <m:t>×</m:t>
                      </m:r>
                      <m:r>
                        <a:rPr lang="en-US" sz="3200" b="1" i="1" smtClean="0">
                          <a:solidFill>
                            <a:schemeClr val="bg1"/>
                          </a:solidFill>
                          <a:latin typeface="Cambria Math"/>
                          <a:ea typeface="Cambria Math"/>
                        </a:rPr>
                        <m:t>𝒃</m:t>
                      </m:r>
                      <m:r>
                        <a:rPr lang="en-US" sz="3200" b="1" i="1" smtClean="0">
                          <a:solidFill>
                            <a:schemeClr val="bg1"/>
                          </a:solidFill>
                          <a:latin typeface="Cambria Math"/>
                          <a:ea typeface="Cambria Math"/>
                        </a:rPr>
                        <m:t>=</m:t>
                      </m:r>
                      <m:d>
                        <m:dPr>
                          <m:ctrlPr>
                            <a:rPr lang="en-US" sz="3200" b="1" i="1" smtClean="0">
                              <a:solidFill>
                                <a:schemeClr val="bg1"/>
                              </a:solidFill>
                              <a:latin typeface="Cambria Math" panose="02040503050406030204" pitchFamily="18" charset="0"/>
                              <a:ea typeface="Cambria Math"/>
                            </a:rPr>
                          </m:ctrlPr>
                        </m:dPr>
                        <m:e>
                          <m:sSub>
                            <m:sSubPr>
                              <m:ctrlPr>
                                <a:rPr lang="en-US" sz="3200" b="1" i="1" smtClean="0">
                                  <a:solidFill>
                                    <a:schemeClr val="bg1"/>
                                  </a:solidFill>
                                  <a:latin typeface="Cambria Math" panose="02040503050406030204" pitchFamily="18" charset="0"/>
                                  <a:ea typeface="Cambria Math"/>
                                </a:rPr>
                              </m:ctrlPr>
                            </m:sSubPr>
                            <m:e>
                              <m:r>
                                <a:rPr lang="en-US" sz="3200" b="1" i="1" smtClean="0">
                                  <a:solidFill>
                                    <a:schemeClr val="bg1"/>
                                  </a:solidFill>
                                  <a:latin typeface="Cambria Math"/>
                                  <a:ea typeface="Cambria Math"/>
                                </a:rPr>
                                <m:t>𝒙</m:t>
                              </m:r>
                            </m:e>
                            <m:sub>
                              <m:r>
                                <a:rPr lang="en-US" sz="3200" b="1" i="1" smtClean="0">
                                  <a:solidFill>
                                    <a:schemeClr val="bg1"/>
                                  </a:solidFill>
                                  <a:latin typeface="Cambria Math"/>
                                  <a:ea typeface="Cambria Math"/>
                                </a:rPr>
                                <m:t>𝒂</m:t>
                              </m:r>
                            </m:sub>
                          </m:sSub>
                          <m:r>
                            <a:rPr lang="en-US" sz="3200" b="1" i="1" smtClean="0">
                              <a:solidFill>
                                <a:schemeClr val="bg1"/>
                              </a:solidFill>
                              <a:latin typeface="Cambria Math"/>
                              <a:ea typeface="Cambria Math"/>
                            </a:rPr>
                            <m:t>𝑿</m:t>
                          </m:r>
                          <m:r>
                            <a:rPr lang="en-US" sz="3200" b="1" i="1" smtClean="0">
                              <a:solidFill>
                                <a:schemeClr val="bg1"/>
                              </a:solidFill>
                              <a:latin typeface="Cambria Math"/>
                              <a:ea typeface="Cambria Math"/>
                            </a:rPr>
                            <m:t>+</m:t>
                          </m:r>
                          <m:sSub>
                            <m:sSubPr>
                              <m:ctrlPr>
                                <a:rPr lang="en-US" sz="3200" b="1" i="1" smtClean="0">
                                  <a:solidFill>
                                    <a:schemeClr val="bg1"/>
                                  </a:solidFill>
                                  <a:latin typeface="Cambria Math" panose="02040503050406030204" pitchFamily="18" charset="0"/>
                                  <a:ea typeface="Cambria Math"/>
                                </a:rPr>
                              </m:ctrlPr>
                            </m:sSubPr>
                            <m:e>
                              <m:r>
                                <a:rPr lang="en-US" sz="3200" b="1" i="1" smtClean="0">
                                  <a:solidFill>
                                    <a:schemeClr val="bg1"/>
                                  </a:solidFill>
                                  <a:latin typeface="Cambria Math"/>
                                  <a:ea typeface="Cambria Math"/>
                                </a:rPr>
                                <m:t>𝒚</m:t>
                              </m:r>
                            </m:e>
                            <m:sub>
                              <m:r>
                                <a:rPr lang="en-US" sz="3200" b="1" i="1" smtClean="0">
                                  <a:solidFill>
                                    <a:schemeClr val="bg1"/>
                                  </a:solidFill>
                                  <a:latin typeface="Cambria Math"/>
                                  <a:ea typeface="Cambria Math"/>
                                </a:rPr>
                                <m:t>𝒂</m:t>
                              </m:r>
                            </m:sub>
                          </m:sSub>
                          <m:r>
                            <a:rPr lang="en-US" sz="3200" b="1" i="1" smtClean="0">
                              <a:solidFill>
                                <a:schemeClr val="bg1"/>
                              </a:solidFill>
                              <a:latin typeface="Cambria Math"/>
                              <a:ea typeface="Cambria Math"/>
                            </a:rPr>
                            <m:t>𝒀</m:t>
                          </m:r>
                          <m:r>
                            <a:rPr lang="en-US" sz="3200" b="1" i="1" smtClean="0">
                              <a:solidFill>
                                <a:schemeClr val="bg1"/>
                              </a:solidFill>
                              <a:latin typeface="Cambria Math"/>
                              <a:ea typeface="Cambria Math"/>
                            </a:rPr>
                            <m:t>+</m:t>
                          </m:r>
                          <m:sSub>
                            <m:sSubPr>
                              <m:ctrlPr>
                                <a:rPr lang="en-US" sz="3200" b="1" i="1" smtClean="0">
                                  <a:solidFill>
                                    <a:schemeClr val="bg1"/>
                                  </a:solidFill>
                                  <a:latin typeface="Cambria Math" panose="02040503050406030204" pitchFamily="18" charset="0"/>
                                  <a:ea typeface="Cambria Math"/>
                                </a:rPr>
                              </m:ctrlPr>
                            </m:sSubPr>
                            <m:e>
                              <m:r>
                                <a:rPr lang="en-US" sz="3200" b="1" i="1" smtClean="0">
                                  <a:solidFill>
                                    <a:schemeClr val="bg1"/>
                                  </a:solidFill>
                                  <a:latin typeface="Cambria Math"/>
                                  <a:ea typeface="Cambria Math"/>
                                </a:rPr>
                                <m:t>𝒛</m:t>
                              </m:r>
                            </m:e>
                            <m:sub>
                              <m:r>
                                <a:rPr lang="en-US" sz="3200" b="1" i="1" smtClean="0">
                                  <a:solidFill>
                                    <a:schemeClr val="bg1"/>
                                  </a:solidFill>
                                  <a:latin typeface="Cambria Math"/>
                                  <a:ea typeface="Cambria Math"/>
                                </a:rPr>
                                <m:t>𝒂</m:t>
                              </m:r>
                            </m:sub>
                          </m:sSub>
                          <m:r>
                            <a:rPr lang="en-US" sz="3200" b="1" i="1" smtClean="0">
                              <a:solidFill>
                                <a:schemeClr val="bg1"/>
                              </a:solidFill>
                              <a:latin typeface="Cambria Math"/>
                              <a:ea typeface="Cambria Math"/>
                            </a:rPr>
                            <m:t>𝒁</m:t>
                          </m:r>
                        </m:e>
                      </m:d>
                      <m:r>
                        <a:rPr lang="en-US" sz="3200" b="1" i="1" smtClean="0">
                          <a:solidFill>
                            <a:schemeClr val="bg1"/>
                          </a:solidFill>
                          <a:latin typeface="Cambria Math"/>
                          <a:ea typeface="Cambria Math"/>
                        </a:rPr>
                        <m:t>×</m:t>
                      </m:r>
                      <m:d>
                        <m:dPr>
                          <m:ctrlPr>
                            <a:rPr lang="en-US" sz="3200" b="1" i="1" smtClean="0">
                              <a:solidFill>
                                <a:schemeClr val="bg1"/>
                              </a:solidFill>
                              <a:latin typeface="Cambria Math" panose="02040503050406030204" pitchFamily="18" charset="0"/>
                              <a:ea typeface="Cambria Math"/>
                            </a:rPr>
                          </m:ctrlPr>
                        </m:dPr>
                        <m:e>
                          <m:sSub>
                            <m:sSubPr>
                              <m:ctrlPr>
                                <a:rPr lang="en-US" sz="3200" b="1" i="1">
                                  <a:solidFill>
                                    <a:schemeClr val="bg1"/>
                                  </a:solidFill>
                                  <a:latin typeface="Cambria Math" panose="02040503050406030204" pitchFamily="18" charset="0"/>
                                  <a:ea typeface="Cambria Math"/>
                                </a:rPr>
                              </m:ctrlPr>
                            </m:sSubPr>
                            <m:e>
                              <m:r>
                                <a:rPr lang="en-US" sz="3200" b="1" i="1">
                                  <a:solidFill>
                                    <a:schemeClr val="bg1"/>
                                  </a:solidFill>
                                  <a:latin typeface="Cambria Math"/>
                                  <a:ea typeface="Cambria Math"/>
                                </a:rPr>
                                <m:t>𝒙</m:t>
                              </m:r>
                            </m:e>
                            <m:sub>
                              <m:r>
                                <a:rPr lang="en-US" sz="3200" b="1" i="1" smtClean="0">
                                  <a:solidFill>
                                    <a:schemeClr val="bg1"/>
                                  </a:solidFill>
                                  <a:latin typeface="Cambria Math"/>
                                  <a:ea typeface="Cambria Math"/>
                                </a:rPr>
                                <m:t>𝒃</m:t>
                              </m:r>
                            </m:sub>
                          </m:sSub>
                          <m:r>
                            <a:rPr lang="en-US" sz="3200" b="1" i="1">
                              <a:solidFill>
                                <a:schemeClr val="bg1"/>
                              </a:solidFill>
                              <a:latin typeface="Cambria Math"/>
                              <a:ea typeface="Cambria Math"/>
                            </a:rPr>
                            <m:t>𝑿</m:t>
                          </m:r>
                          <m:r>
                            <a:rPr lang="en-US" sz="3200" b="1" i="1">
                              <a:solidFill>
                                <a:schemeClr val="bg1"/>
                              </a:solidFill>
                              <a:latin typeface="Cambria Math"/>
                              <a:ea typeface="Cambria Math"/>
                            </a:rPr>
                            <m:t>+</m:t>
                          </m:r>
                          <m:sSub>
                            <m:sSubPr>
                              <m:ctrlPr>
                                <a:rPr lang="en-US" sz="3200" b="1" i="1">
                                  <a:solidFill>
                                    <a:schemeClr val="bg1"/>
                                  </a:solidFill>
                                  <a:latin typeface="Cambria Math" panose="02040503050406030204" pitchFamily="18" charset="0"/>
                                  <a:ea typeface="Cambria Math"/>
                                </a:rPr>
                              </m:ctrlPr>
                            </m:sSubPr>
                            <m:e>
                              <m:r>
                                <a:rPr lang="en-US" sz="3200" b="1" i="1">
                                  <a:solidFill>
                                    <a:schemeClr val="bg1"/>
                                  </a:solidFill>
                                  <a:latin typeface="Cambria Math"/>
                                  <a:ea typeface="Cambria Math"/>
                                </a:rPr>
                                <m:t>𝒚</m:t>
                              </m:r>
                            </m:e>
                            <m:sub>
                              <m:r>
                                <a:rPr lang="en-US" sz="3200" b="1" i="1" smtClean="0">
                                  <a:solidFill>
                                    <a:schemeClr val="bg1"/>
                                  </a:solidFill>
                                  <a:latin typeface="Cambria Math"/>
                                  <a:ea typeface="Cambria Math"/>
                                </a:rPr>
                                <m:t>𝒃</m:t>
                              </m:r>
                            </m:sub>
                          </m:sSub>
                          <m:r>
                            <a:rPr lang="en-US" sz="3200" b="1" i="1">
                              <a:solidFill>
                                <a:schemeClr val="bg1"/>
                              </a:solidFill>
                              <a:latin typeface="Cambria Math"/>
                              <a:ea typeface="Cambria Math"/>
                            </a:rPr>
                            <m:t>𝒀</m:t>
                          </m:r>
                          <m:r>
                            <a:rPr lang="en-US" sz="3200" b="1" i="1">
                              <a:solidFill>
                                <a:schemeClr val="bg1"/>
                              </a:solidFill>
                              <a:latin typeface="Cambria Math"/>
                              <a:ea typeface="Cambria Math"/>
                            </a:rPr>
                            <m:t>+</m:t>
                          </m:r>
                          <m:sSub>
                            <m:sSubPr>
                              <m:ctrlPr>
                                <a:rPr lang="en-US" sz="3200" b="1" i="1">
                                  <a:solidFill>
                                    <a:schemeClr val="bg1"/>
                                  </a:solidFill>
                                  <a:latin typeface="Cambria Math" panose="02040503050406030204" pitchFamily="18" charset="0"/>
                                  <a:ea typeface="Cambria Math"/>
                                </a:rPr>
                              </m:ctrlPr>
                            </m:sSubPr>
                            <m:e>
                              <m:r>
                                <a:rPr lang="en-US" sz="3200" b="1" i="1">
                                  <a:solidFill>
                                    <a:schemeClr val="bg1"/>
                                  </a:solidFill>
                                  <a:latin typeface="Cambria Math"/>
                                  <a:ea typeface="Cambria Math"/>
                                </a:rPr>
                                <m:t>𝒛</m:t>
                              </m:r>
                            </m:e>
                            <m:sub>
                              <m:r>
                                <a:rPr lang="en-US" sz="3200" b="1" i="1" smtClean="0">
                                  <a:solidFill>
                                    <a:schemeClr val="bg1"/>
                                  </a:solidFill>
                                  <a:latin typeface="Cambria Math"/>
                                  <a:ea typeface="Cambria Math"/>
                                </a:rPr>
                                <m:t>𝒃</m:t>
                              </m:r>
                            </m:sub>
                          </m:sSub>
                          <m:r>
                            <a:rPr lang="en-US" sz="3200" b="1" i="1">
                              <a:solidFill>
                                <a:schemeClr val="bg1"/>
                              </a:solidFill>
                              <a:latin typeface="Cambria Math"/>
                              <a:ea typeface="Cambria Math"/>
                            </a:rPr>
                            <m:t>𝒁</m:t>
                          </m:r>
                        </m:e>
                      </m:d>
                    </m:oMath>
                  </m:oMathPara>
                </a14:m>
                <a:endParaRPr lang="en-GB" sz="3200" b="1"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843" y="1356300"/>
                <a:ext cx="9112751" cy="584775"/>
              </a:xfrm>
              <a:prstGeom prst="rect">
                <a:avLst/>
              </a:prstGeom>
              <a:blipFill rotWithShape="1">
                <a:blip r:embed="rId2"/>
                <a:stretch>
                  <a:fillRect/>
                </a:stretch>
              </a:blipFill>
            </p:spPr>
            <p:txBody>
              <a:bodyPr/>
              <a:lstStyle/>
              <a:p>
                <a:r>
                  <a:rPr lang="en-GB">
                    <a:noFill/>
                  </a:rPr>
                  <a:t> </a:t>
                </a:r>
              </a:p>
            </p:txBody>
          </p:sp>
        </mc:Fallback>
      </mc:AlternateContent>
      <p:sp>
        <p:nvSpPr>
          <p:cNvPr id="6" name="Rectangle 2"/>
          <p:cNvSpPr>
            <a:spLocks noGrp="1" noChangeArrowheads="1"/>
          </p:cNvSpPr>
          <p:nvPr>
            <p:ph type="title"/>
          </p:nvPr>
        </p:nvSpPr>
        <p:spPr>
          <a:xfrm>
            <a:off x="679450" y="533400"/>
            <a:ext cx="7748588" cy="685800"/>
          </a:xfrm>
        </p:spPr>
        <p:txBody>
          <a:bodyPr/>
          <a:lstStyle/>
          <a:p>
            <a:r>
              <a:rPr lang="en-US" sz="3200" dirty="0"/>
              <a:t>In class </a:t>
            </a:r>
            <a:r>
              <a:rPr lang="en-US" sz="3200" dirty="0" err="1"/>
              <a:t>practise</a:t>
            </a:r>
            <a:r>
              <a:rPr lang="en-US" sz="3200" dirty="0"/>
              <a:t>:</a:t>
            </a:r>
          </a:p>
        </p:txBody>
      </p:sp>
    </p:spTree>
    <p:extLst>
      <p:ext uri="{BB962C8B-B14F-4D97-AF65-F5344CB8AC3E}">
        <p14:creationId xmlns:p14="http://schemas.microsoft.com/office/powerpoint/2010/main" val="9138767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p:txBody>
          <a:bodyPr/>
          <a:lstStyle/>
          <a:p>
            <a:r>
              <a:rPr lang="en-US" sz="3200" dirty="0"/>
              <a:t>Cross product: Cartesian formula?</a:t>
            </a:r>
          </a:p>
        </p:txBody>
      </p:sp>
      <p:graphicFrame>
        <p:nvGraphicFramePr>
          <p:cNvPr id="1097735" name="Object 7"/>
          <p:cNvGraphicFramePr>
            <a:graphicFrameLocks noChangeAspect="1"/>
          </p:cNvGraphicFramePr>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Rectangle 1"/>
              <p:cNvSpPr/>
              <p:nvPr/>
            </p:nvSpPr>
            <p:spPr>
              <a:xfrm>
                <a:off x="850341" y="1703787"/>
                <a:ext cx="6174960" cy="1461810"/>
              </a:xfrm>
              <a:prstGeom prst="rect">
                <a:avLst/>
              </a:prstGeom>
            </p:spPr>
            <p:txBody>
              <a:bodyPr wrap="none">
                <a:spAutoFit/>
              </a:bodyPr>
              <a:lstStyle/>
              <a:p>
                <a14:m>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a:solidFill>
                          <a:schemeClr val="bg1"/>
                        </a:solidFill>
                        <a:latin typeface="Cambria Math"/>
                        <a:ea typeface="Cambria Math"/>
                      </a:rPr>
                      <m:t>=</m:t>
                    </m:r>
                    <m:d>
                      <m:dPr>
                        <m:begChr m:val="|"/>
                        <m:endChr m:val="|"/>
                        <m:ctrlPr>
                          <a:rPr lang="en-US" i="1" smtClean="0">
                            <a:solidFill>
                              <a:schemeClr val="bg1"/>
                            </a:solidFill>
                            <a:latin typeface="Cambria Math" panose="02040503050406030204" pitchFamily="18" charset="0"/>
                            <a:ea typeface="Cambria Math"/>
                          </a:rPr>
                        </m:ctrlPr>
                      </m:dPr>
                      <m:e>
                        <m:m>
                          <m:mPr>
                            <m:mcs>
                              <m:mc>
                                <m:mcPr>
                                  <m:count m:val="3"/>
                                  <m:mcJc m:val="center"/>
                                </m:mcPr>
                              </m:mc>
                            </m:mcs>
                            <m:ctrlPr>
                              <a:rPr lang="en-US" i="1" smtClean="0">
                                <a:solidFill>
                                  <a:schemeClr val="bg1"/>
                                </a:solidFill>
                                <a:latin typeface="Cambria Math" panose="02040503050406030204" pitchFamily="18" charset="0"/>
                                <a:ea typeface="Cambria Math"/>
                              </a:rPr>
                            </m:ctrlPr>
                          </m:mPr>
                          <m:mr>
                            <m:e>
                              <m:r>
                                <a:rPr lang="en-US" b="0" i="1" smtClean="0">
                                  <a:solidFill>
                                    <a:schemeClr val="bg1"/>
                                  </a:solidFill>
                                  <a:latin typeface="Cambria Math" panose="02040503050406030204" pitchFamily="18" charset="0"/>
                                  <a:ea typeface="Cambria Math"/>
                                </a:rPr>
                                <m:t>𝑖</m:t>
                              </m:r>
                            </m:e>
                            <m:e>
                              <m:r>
                                <a:rPr lang="en-US" b="0" i="1" smtClean="0">
                                  <a:solidFill>
                                    <a:schemeClr val="bg1"/>
                                  </a:solidFill>
                                  <a:latin typeface="Cambria Math" panose="02040503050406030204" pitchFamily="18" charset="0"/>
                                  <a:ea typeface="Cambria Math"/>
                                </a:rPr>
                                <m:t>𝑗</m:t>
                              </m:r>
                            </m:e>
                            <m:e>
                              <m:r>
                                <a:rPr lang="en-US" b="0" i="1" smtClean="0">
                                  <a:solidFill>
                                    <a:schemeClr val="bg1"/>
                                  </a:solidFill>
                                  <a:latin typeface="Cambria Math" panose="02040503050406030204" pitchFamily="18" charset="0"/>
                                  <a:ea typeface="Cambria Math"/>
                                </a:rPr>
                                <m:t>𝑘</m:t>
                              </m:r>
                            </m:e>
                          </m:mr>
                          <m:mr>
                            <m:e>
                              <m:sSub>
                                <m:sSubPr>
                                  <m:ctrlPr>
                                    <a:rPr lang="en-US" i="1" smtClean="0">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𝑥</m:t>
                                  </m:r>
                                </m:e>
                                <m:sub>
                                  <m:r>
                                    <a:rPr lang="en-US" b="0" i="1" smtClean="0">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𝑦</m:t>
                                  </m:r>
                                </m:e>
                                <m:sub>
                                  <m:r>
                                    <a:rPr lang="en-US" i="1">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𝑧</m:t>
                                  </m:r>
                                </m:e>
                                <m:sub>
                                  <m:r>
                                    <a:rPr lang="en-US" i="1">
                                      <a:solidFill>
                                        <a:schemeClr val="bg1"/>
                                      </a:solidFill>
                                      <a:latin typeface="Cambria Math"/>
                                      <a:ea typeface="Cambria Math"/>
                                    </a:rPr>
                                    <m:t>𝑎</m:t>
                                  </m:r>
                                </m:sub>
                              </m:sSub>
                            </m:e>
                          </m:mr>
                          <m:m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b="0" i="1" smtClean="0">
                                      <a:solidFill>
                                        <a:schemeClr val="bg1"/>
                                      </a:solidFill>
                                      <a:latin typeface="Cambria Math"/>
                                      <a:ea typeface="Cambria Math"/>
                                    </a:rPr>
                                    <m:t>𝑏</m:t>
                                  </m:r>
                                </m:sub>
                              </m:sSub>
                            </m:e>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𝑦</m:t>
                                  </m:r>
                                </m:e>
                                <m:sub>
                                  <m:r>
                                    <a:rPr lang="en-US" b="0" i="1" smtClean="0">
                                      <a:solidFill>
                                        <a:schemeClr val="bg1"/>
                                      </a:solidFill>
                                      <a:latin typeface="Cambria Math"/>
                                      <a:ea typeface="Cambria Math"/>
                                    </a:rPr>
                                    <m:t>𝑏</m:t>
                                  </m:r>
                                </m:sub>
                              </m:sSub>
                            </m:e>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𝑧</m:t>
                                  </m:r>
                                </m:e>
                                <m:sub>
                                  <m:r>
                                    <a:rPr lang="en-US" b="0" i="1" smtClean="0">
                                      <a:solidFill>
                                        <a:schemeClr val="bg1"/>
                                      </a:solidFill>
                                      <a:latin typeface="Cambria Math"/>
                                      <a:ea typeface="Cambria Math"/>
                                    </a:rPr>
                                    <m:t>𝑏</m:t>
                                  </m:r>
                                </m:sub>
                              </m:sSub>
                            </m:e>
                          </m:mr>
                        </m:m>
                      </m:e>
                    </m:d>
                  </m:oMath>
                </a14:m>
                <a:r>
                  <a:rPr lang="en-GB" dirty="0">
                    <a:solidFill>
                      <a:srgbClr val="000066"/>
                    </a:solidFill>
                  </a:rPr>
                  <a:t>=</a:t>
                </a:r>
                <a14:m>
                  <m:oMath xmlns:m="http://schemas.openxmlformats.org/officeDocument/2006/math">
                    <m:d>
                      <m:dPr>
                        <m:ctrlPr>
                          <a:rPr lang="en-GB" i="1" dirty="0" smtClean="0">
                            <a:solidFill>
                              <a:srgbClr val="000066"/>
                            </a:solidFill>
                            <a:latin typeface="Cambria Math" panose="02040503050406030204" pitchFamily="18" charset="0"/>
                          </a:rPr>
                        </m:ctrlPr>
                      </m:dPr>
                      <m:e>
                        <m:m>
                          <m:mPr>
                            <m:mcs>
                              <m:mc>
                                <m:mcPr>
                                  <m:count m:val="1"/>
                                  <m:mcJc m:val="center"/>
                                </m:mcPr>
                              </m:mc>
                            </m:mcs>
                            <m:ctrlPr>
                              <a:rPr lang="en-GB" i="1" dirty="0" smtClean="0">
                                <a:solidFill>
                                  <a:srgbClr val="000066"/>
                                </a:solidFill>
                                <a:latin typeface="Cambria Math" panose="02040503050406030204" pitchFamily="18" charset="0"/>
                              </a:rPr>
                            </m:ctrlPr>
                          </m:mP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a:solidFill>
                                        <a:schemeClr val="bg1"/>
                                      </a:solidFill>
                                      <a:latin typeface="Cambria Math"/>
                                      <a:ea typeface="Cambria Math"/>
                                    </a:rPr>
                                    <m:t>𝒃</m:t>
                                  </m:r>
                                </m:sub>
                              </m:sSub>
                              <m:r>
                                <a:rPr lang="en-US" b="0" i="1" smtClean="0">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smtClean="0">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smtClean="0">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𝒛</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𝒃</m:t>
                                  </m:r>
                                </m:sub>
                              </m:sSub>
                              <m:r>
                                <a:rPr lang="en-US" i="1">
                                  <a:solidFill>
                                    <a:schemeClr val="bg1"/>
                                  </a:solidFill>
                                  <a:latin typeface="Cambria Math"/>
                                  <a:ea typeface="Cambria Math"/>
                                </a:rPr>
                                <m:t>−</m:t>
                              </m:r>
                              <m:sSub>
                                <m:sSubPr>
                                  <m:ctrlPr>
                                    <a:rPr lang="en-US" b="1" i="1" smtClean="0">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𝒛</m:t>
                                  </m:r>
                                </m:e>
                                <m:sub>
                                  <m:r>
                                    <a:rPr lang="en-US" b="1" i="1">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𝒚</m:t>
                                  </m:r>
                                </m:e>
                                <m:sub>
                                  <m:r>
                                    <a:rPr lang="en-US" b="1" i="1">
                                      <a:solidFill>
                                        <a:schemeClr val="bg1"/>
                                      </a:solidFill>
                                      <a:latin typeface="Cambria Math"/>
                                      <a:ea typeface="Cambria Math"/>
                                    </a:rPr>
                                    <m:t>𝒃</m:t>
                                  </m:r>
                                </m:sub>
                              </m:sSub>
                              <m:r>
                                <a:rPr lang="en-US" i="1">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𝒚</m:t>
                                  </m:r>
                                </m:e>
                                <m:sub>
                                  <m:r>
                                    <a:rPr lang="en-US" b="1" i="1">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panose="02040503050406030204" pitchFamily="18" charset="0"/>
                                      <a:ea typeface="Cambria Math"/>
                                    </a:rPr>
                                    <m:t>𝒙</m:t>
                                  </m:r>
                                </m:e>
                                <m:sub>
                                  <m:r>
                                    <a:rPr lang="en-US" b="1" i="1">
                                      <a:solidFill>
                                        <a:schemeClr val="bg1"/>
                                      </a:solidFill>
                                      <a:latin typeface="Cambria Math"/>
                                      <a:ea typeface="Cambria Math"/>
                                    </a:rPr>
                                    <m:t>𝒂</m:t>
                                  </m:r>
                                </m:sub>
                              </m:sSub>
                            </m:e>
                          </m:mr>
                        </m:m>
                      </m:e>
                    </m:d>
                  </m:oMath>
                </a14:m>
                <a:endParaRPr lang="en-GB" dirty="0">
                  <a:solidFill>
                    <a:srgbClr val="000066"/>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850341" y="1703787"/>
                <a:ext cx="6174960" cy="14618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81773" y="3379881"/>
                <a:ext cx="6685676"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a:solidFill>
                            <a:schemeClr val="bg1"/>
                          </a:solidFill>
                          <a:latin typeface="Cambria Math"/>
                          <a:ea typeface="Cambria Math"/>
                        </a:rPr>
                        <m:t>=</m:t>
                      </m:r>
                      <m:sSup>
                        <m:sSupPr>
                          <m:ctrlPr>
                            <a:rPr lang="en-US" b="1" i="1" smtClean="0">
                              <a:solidFill>
                                <a:schemeClr val="bg1"/>
                              </a:solidFill>
                              <a:latin typeface="Cambria Math" panose="02040503050406030204" pitchFamily="18" charset="0"/>
                              <a:ea typeface="Cambria Math"/>
                            </a:rPr>
                          </m:ctrlPr>
                        </m:sSupPr>
                        <m:e>
                          <m:r>
                            <a:rPr lang="en-US" b="1" i="1" smtClean="0">
                              <a:solidFill>
                                <a:schemeClr val="bg1"/>
                              </a:solidFill>
                              <a:latin typeface="Cambria Math"/>
                              <a:ea typeface="Cambria Math"/>
                            </a:rPr>
                            <m:t>𝑨</m:t>
                          </m:r>
                        </m:e>
                        <m:sup>
                          <m:r>
                            <a:rPr lang="en-US" b="1" i="1" smtClean="0">
                              <a:solidFill>
                                <a:schemeClr val="bg1"/>
                              </a:solidFill>
                              <a:latin typeface="Cambria Math"/>
                              <a:ea typeface="Cambria Math"/>
                            </a:rPr>
                            <m:t>∗</m:t>
                          </m:r>
                        </m:sup>
                      </m:sSup>
                      <m:r>
                        <a:rPr lang="en-US" b="1" i="1" smtClean="0">
                          <a:solidFill>
                            <a:schemeClr val="bg1"/>
                          </a:solidFill>
                          <a:latin typeface="Cambria Math"/>
                          <a:ea typeface="Cambria Math"/>
                        </a:rPr>
                        <m:t>𝒃</m:t>
                      </m:r>
                      <m:r>
                        <a:rPr lang="en-US" b="0" i="1" smtClean="0">
                          <a:solidFill>
                            <a:schemeClr val="bg1"/>
                          </a:solidFill>
                          <a:latin typeface="Cambria Math"/>
                          <a:ea typeface="Cambria Math"/>
                        </a:rPr>
                        <m:t>=</m:t>
                      </m:r>
                      <m:d>
                        <m:dPr>
                          <m:ctrlPr>
                            <a:rPr lang="en-US" i="1" smtClean="0">
                              <a:solidFill>
                                <a:schemeClr val="bg1"/>
                              </a:solidFill>
                              <a:latin typeface="Cambria Math" panose="02040503050406030204" pitchFamily="18" charset="0"/>
                              <a:ea typeface="Cambria Math"/>
                            </a:rPr>
                          </m:ctrlPr>
                        </m:dPr>
                        <m:e>
                          <m:m>
                            <m:mPr>
                              <m:mcs>
                                <m:mc>
                                  <m:mcPr>
                                    <m:count m:val="3"/>
                                    <m:mcJc m:val="center"/>
                                  </m:mcPr>
                                </m:mc>
                              </m:mcs>
                              <m:ctrlPr>
                                <a:rPr lang="en-US" i="1" smtClean="0">
                                  <a:solidFill>
                                    <a:schemeClr val="bg1"/>
                                  </a:solidFill>
                                  <a:latin typeface="Cambria Math" panose="02040503050406030204" pitchFamily="18" charset="0"/>
                                  <a:ea typeface="Cambria Math"/>
                                </a:rPr>
                              </m:ctrlPr>
                            </m:mPr>
                            <m:mr>
                              <m:e>
                                <m:r>
                                  <m:rPr>
                                    <m:brk m:alnAt="7"/>
                                  </m:rPr>
                                  <a:rPr lang="en-US" b="0" i="1" smtClean="0">
                                    <a:solidFill>
                                      <a:schemeClr val="bg1"/>
                                    </a:solidFill>
                                    <a:latin typeface="Cambria Math"/>
                                    <a:ea typeface="Cambria Math"/>
                                  </a:rPr>
                                  <m:t>0</m:t>
                                </m:r>
                              </m:e>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m:t>
                                    </m:r>
                                    <m:r>
                                      <a:rPr lang="en-US" b="0" i="1">
                                        <a:solidFill>
                                          <a:schemeClr val="bg1"/>
                                        </a:solidFill>
                                        <a:latin typeface="Cambria Math"/>
                                        <a:ea typeface="Cambria Math"/>
                                      </a:rPr>
                                      <m:t>𝑧</m:t>
                                    </m:r>
                                  </m:e>
                                  <m:sub>
                                    <m:r>
                                      <a:rPr lang="en-US" b="0" i="1">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𝑦</m:t>
                                    </m:r>
                                  </m:e>
                                  <m:sub>
                                    <m:r>
                                      <a:rPr lang="en-US" b="0" i="1">
                                        <a:solidFill>
                                          <a:schemeClr val="bg1"/>
                                        </a:solidFill>
                                        <a:latin typeface="Cambria Math"/>
                                        <a:ea typeface="Cambria Math"/>
                                      </a:rPr>
                                      <m:t>𝑎</m:t>
                                    </m:r>
                                  </m:sub>
                                </m:sSub>
                              </m:e>
                            </m:mr>
                            <m:mr>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𝑧</m:t>
                                    </m:r>
                                  </m:e>
                                  <m:sub>
                                    <m:r>
                                      <a:rPr lang="en-US" b="0" i="1">
                                        <a:solidFill>
                                          <a:schemeClr val="bg1"/>
                                        </a:solidFill>
                                        <a:latin typeface="Cambria Math"/>
                                        <a:ea typeface="Cambria Math"/>
                                      </a:rPr>
                                      <m:t>𝑎</m:t>
                                    </m:r>
                                  </m:sub>
                                </m:sSub>
                              </m:e>
                              <m:e>
                                <m:r>
                                  <a:rPr lang="en-US" b="0" i="1" smtClean="0">
                                    <a:solidFill>
                                      <a:schemeClr val="bg1"/>
                                    </a:solidFill>
                                    <a:latin typeface="Cambria Math"/>
                                    <a:ea typeface="Cambria Math"/>
                                  </a:rPr>
                                  <m:t>0</m:t>
                                </m:r>
                              </m:e>
                              <m:e>
                                <m:r>
                                  <a:rPr lang="en-US" b="0" i="1" smtClean="0">
                                    <a:solidFill>
                                      <a:schemeClr val="bg1"/>
                                    </a:solidFill>
                                    <a:latin typeface="Cambria Math"/>
                                    <a:ea typeface="Cambria Math"/>
                                  </a:rPr>
                                  <m:t>−</m:t>
                                </m:r>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𝑥</m:t>
                                    </m:r>
                                  </m:e>
                                  <m:sub>
                                    <m:r>
                                      <a:rPr lang="en-US" b="0" i="1">
                                        <a:solidFill>
                                          <a:schemeClr val="bg1"/>
                                        </a:solidFill>
                                        <a:latin typeface="Cambria Math"/>
                                        <a:ea typeface="Cambria Math"/>
                                      </a:rPr>
                                      <m:t>𝑎</m:t>
                                    </m:r>
                                  </m:sub>
                                </m:sSub>
                              </m:e>
                            </m:mr>
                            <m:mr>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m:t>
                                    </m:r>
                                    <m:r>
                                      <a:rPr lang="en-US" b="0" i="1">
                                        <a:solidFill>
                                          <a:schemeClr val="bg1"/>
                                        </a:solidFill>
                                        <a:latin typeface="Cambria Math"/>
                                        <a:ea typeface="Cambria Math"/>
                                      </a:rPr>
                                      <m:t>𝑦</m:t>
                                    </m:r>
                                  </m:e>
                                  <m:sub>
                                    <m:r>
                                      <a:rPr lang="en-US" b="0" i="1">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𝑥</m:t>
                                    </m:r>
                                  </m:e>
                                  <m:sub>
                                    <m:r>
                                      <a:rPr lang="en-US" b="0" i="1">
                                        <a:solidFill>
                                          <a:schemeClr val="bg1"/>
                                        </a:solidFill>
                                        <a:latin typeface="Cambria Math"/>
                                        <a:ea typeface="Cambria Math"/>
                                      </a:rPr>
                                      <m:t>𝑎</m:t>
                                    </m:r>
                                  </m:sub>
                                </m:sSub>
                              </m:e>
                              <m:e>
                                <m:r>
                                  <a:rPr lang="en-US" b="0" i="1" smtClean="0">
                                    <a:solidFill>
                                      <a:schemeClr val="bg1"/>
                                    </a:solidFill>
                                    <a:latin typeface="Cambria Math"/>
                                    <a:ea typeface="Cambria Math"/>
                                  </a:rPr>
                                  <m:t>0</m:t>
                                </m:r>
                              </m:e>
                            </m:mr>
                          </m:m>
                        </m:e>
                      </m:d>
                      <m:d>
                        <m:dPr>
                          <m:ctrlPr>
                            <a:rPr lang="en-US" i="1" smtClean="0">
                              <a:solidFill>
                                <a:schemeClr val="bg1"/>
                              </a:solidFill>
                              <a:latin typeface="Cambria Math" panose="02040503050406030204" pitchFamily="18" charset="0"/>
                              <a:ea typeface="Cambria Math"/>
                            </a:rPr>
                          </m:ctrlPr>
                        </m:dPr>
                        <m:e>
                          <m:m>
                            <m:mPr>
                              <m:mcs>
                                <m:mc>
                                  <m:mcPr>
                                    <m:count m:val="1"/>
                                    <m:mcJc m:val="center"/>
                                  </m:mcPr>
                                </m:mc>
                              </m:mcs>
                              <m:ctrlPr>
                                <a:rPr lang="en-US" i="1" smtClean="0">
                                  <a:solidFill>
                                    <a:schemeClr val="bg1"/>
                                  </a:solidFill>
                                  <a:latin typeface="Cambria Math" panose="02040503050406030204" pitchFamily="18" charset="0"/>
                                  <a:ea typeface="Cambria Math"/>
                                </a:rPr>
                              </m:ctrlPr>
                            </m:mPr>
                            <m:mr>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𝑥</m:t>
                                    </m:r>
                                  </m:e>
                                  <m:sub>
                                    <m:r>
                                      <a:rPr lang="en-US" b="0" i="1">
                                        <a:solidFill>
                                          <a:schemeClr val="bg1"/>
                                        </a:solidFill>
                                        <a:latin typeface="Cambria Math"/>
                                        <a:ea typeface="Cambria Math"/>
                                      </a:rPr>
                                      <m:t>𝑏</m:t>
                                    </m:r>
                                  </m:sub>
                                </m:sSub>
                              </m:e>
                            </m:mr>
                            <m:mr>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𝑦</m:t>
                                    </m:r>
                                  </m:e>
                                  <m:sub>
                                    <m:r>
                                      <a:rPr lang="en-US" b="0" i="1">
                                        <a:solidFill>
                                          <a:schemeClr val="bg1"/>
                                        </a:solidFill>
                                        <a:latin typeface="Cambria Math"/>
                                        <a:ea typeface="Cambria Math"/>
                                      </a:rPr>
                                      <m:t>𝑏</m:t>
                                    </m:r>
                                  </m:sub>
                                </m:sSub>
                              </m:e>
                            </m:mr>
                            <m:mr>
                              <m:e>
                                <m:sSub>
                                  <m:sSubPr>
                                    <m:ctrlPr>
                                      <a:rPr lang="en-US" i="1">
                                        <a:solidFill>
                                          <a:schemeClr val="bg1"/>
                                        </a:solidFill>
                                        <a:latin typeface="Cambria Math" panose="02040503050406030204" pitchFamily="18" charset="0"/>
                                        <a:ea typeface="Cambria Math"/>
                                      </a:rPr>
                                    </m:ctrlPr>
                                  </m:sSubPr>
                                  <m:e>
                                    <m:r>
                                      <a:rPr lang="en-US" b="0" i="1">
                                        <a:solidFill>
                                          <a:schemeClr val="bg1"/>
                                        </a:solidFill>
                                        <a:latin typeface="Cambria Math"/>
                                        <a:ea typeface="Cambria Math"/>
                                      </a:rPr>
                                      <m:t>𝑧</m:t>
                                    </m:r>
                                  </m:e>
                                  <m:sub>
                                    <m:r>
                                      <a:rPr lang="en-US" b="0" i="1">
                                        <a:solidFill>
                                          <a:schemeClr val="bg1"/>
                                        </a:solidFill>
                                        <a:latin typeface="Cambria Math"/>
                                        <a:ea typeface="Cambria Math"/>
                                      </a:rPr>
                                      <m:t>𝑏</m:t>
                                    </m:r>
                                  </m:sub>
                                </m:sSub>
                              </m:e>
                            </m:mr>
                          </m:m>
                        </m:e>
                      </m:d>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881773" y="3379881"/>
                <a:ext cx="6685676" cy="1479508"/>
              </a:xfrm>
              <a:prstGeom prst="rect">
                <a:avLst/>
              </a:prstGeom>
              <a:blipFill>
                <a:blip r:embed="rId7"/>
                <a:stretch>
                  <a:fillRect/>
                </a:stretch>
              </a:blipFill>
            </p:spPr>
            <p:txBody>
              <a:bodyPr/>
              <a:lstStyle/>
              <a:p>
                <a:r>
                  <a:rPr lang="zh-CN" altLang="en-US">
                    <a:noFill/>
                  </a:rPr>
                  <a:t> </a:t>
                </a:r>
              </a:p>
            </p:txBody>
          </p:sp>
        </mc:Fallback>
      </mc:AlternateContent>
      <p:sp>
        <p:nvSpPr>
          <p:cNvPr id="5" name="TextBox 4"/>
          <p:cNvSpPr txBox="1"/>
          <p:nvPr/>
        </p:nvSpPr>
        <p:spPr>
          <a:xfrm>
            <a:off x="3178721" y="4874690"/>
            <a:ext cx="3531737" cy="523220"/>
          </a:xfrm>
          <a:prstGeom prst="rect">
            <a:avLst/>
          </a:prstGeom>
          <a:noFill/>
        </p:spPr>
        <p:txBody>
          <a:bodyPr wrap="none" rtlCol="0">
            <a:spAutoFit/>
          </a:bodyPr>
          <a:lstStyle/>
          <a:p>
            <a:r>
              <a:rPr lang="en-US" dirty="0">
                <a:solidFill>
                  <a:srgbClr val="000066"/>
                </a:solidFill>
              </a:rPr>
              <a:t>Dual matrix of vector a</a:t>
            </a:r>
            <a:endParaRPr lang="en-GB" dirty="0">
              <a:solidFill>
                <a:srgbClr val="000066"/>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4066D-680F-D1B4-58B9-922F51137E05}"/>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B8AFA521-BFCB-CF3A-7593-1CD6FED9395F}"/>
              </a:ext>
            </a:extLst>
          </p:cNvPr>
          <p:cNvPicPr>
            <a:picLocks noGrp="1" noChangeAspect="1"/>
          </p:cNvPicPr>
          <p:nvPr>
            <p:ph idx="1"/>
          </p:nvPr>
        </p:nvPicPr>
        <p:blipFill>
          <a:blip r:embed="rId2"/>
          <a:stretch>
            <a:fillRect/>
          </a:stretch>
        </p:blipFill>
        <p:spPr>
          <a:xfrm>
            <a:off x="328717" y="183405"/>
            <a:ext cx="3382337" cy="3784296"/>
          </a:xfrm>
          <a:prstGeom prst="rect">
            <a:avLst/>
          </a:prstGeom>
        </p:spPr>
      </p:pic>
      <p:pic>
        <p:nvPicPr>
          <p:cNvPr id="8" name="图片 7">
            <a:extLst>
              <a:ext uri="{FF2B5EF4-FFF2-40B4-BE49-F238E27FC236}">
                <a16:creationId xmlns:a16="http://schemas.microsoft.com/office/drawing/2014/main" id="{023E8CB5-7B5F-398E-2B95-CB121F704C3C}"/>
              </a:ext>
            </a:extLst>
          </p:cNvPr>
          <p:cNvPicPr>
            <a:picLocks noChangeAspect="1"/>
          </p:cNvPicPr>
          <p:nvPr/>
        </p:nvPicPr>
        <p:blipFill>
          <a:blip r:embed="rId3"/>
          <a:stretch>
            <a:fillRect/>
          </a:stretch>
        </p:blipFill>
        <p:spPr>
          <a:xfrm>
            <a:off x="3711054" y="-1"/>
            <a:ext cx="4209388" cy="3967701"/>
          </a:xfrm>
          <a:prstGeom prst="rect">
            <a:avLst/>
          </a:prstGeom>
        </p:spPr>
      </p:pic>
      <p:pic>
        <p:nvPicPr>
          <p:cNvPr id="9" name="图片 8">
            <a:extLst>
              <a:ext uri="{FF2B5EF4-FFF2-40B4-BE49-F238E27FC236}">
                <a16:creationId xmlns:a16="http://schemas.microsoft.com/office/drawing/2014/main" id="{1FB9898D-AE3E-20C3-A3FE-7795FE4544C3}"/>
              </a:ext>
            </a:extLst>
          </p:cNvPr>
          <p:cNvPicPr>
            <a:picLocks noChangeAspect="1"/>
          </p:cNvPicPr>
          <p:nvPr/>
        </p:nvPicPr>
        <p:blipFill>
          <a:blip r:embed="rId4"/>
          <a:stretch>
            <a:fillRect/>
          </a:stretch>
        </p:blipFill>
        <p:spPr>
          <a:xfrm>
            <a:off x="384377" y="3967700"/>
            <a:ext cx="3750302" cy="2641590"/>
          </a:xfrm>
          <a:prstGeom prst="rect">
            <a:avLst/>
          </a:prstGeom>
        </p:spPr>
      </p:pic>
      <p:sp>
        <p:nvSpPr>
          <p:cNvPr id="10" name="文本框 9">
            <a:extLst>
              <a:ext uri="{FF2B5EF4-FFF2-40B4-BE49-F238E27FC236}">
                <a16:creationId xmlns:a16="http://schemas.microsoft.com/office/drawing/2014/main" id="{28E3C11A-F614-6A29-F1D0-5FC300FAA7E7}"/>
              </a:ext>
            </a:extLst>
          </p:cNvPr>
          <p:cNvSpPr txBox="1"/>
          <p:nvPr/>
        </p:nvSpPr>
        <p:spPr>
          <a:xfrm>
            <a:off x="3719361" y="4557120"/>
            <a:ext cx="4432624" cy="523220"/>
          </a:xfrm>
          <a:prstGeom prst="rect">
            <a:avLst/>
          </a:prstGeom>
          <a:noFill/>
        </p:spPr>
        <p:txBody>
          <a:bodyPr wrap="none" rtlCol="0">
            <a:spAutoFit/>
          </a:bodyPr>
          <a:lstStyle/>
          <a:p>
            <a:r>
              <a:rPr lang="en-US" altLang="zh-CN" sz="800" dirty="0">
                <a:solidFill>
                  <a:srgbClr val="FF0000"/>
                </a:solidFill>
              </a:rPr>
              <a:t>∣</a:t>
            </a:r>
            <a:r>
              <a:rPr lang="en-US" altLang="zh-CN" sz="800" dirty="0" err="1">
                <a:solidFill>
                  <a:srgbClr val="FF0000"/>
                </a:solidFill>
              </a:rPr>
              <a:t>a×b</a:t>
            </a:r>
            <a:r>
              <a:rPr lang="en-US" altLang="zh-CN" sz="800" dirty="0">
                <a:solidFill>
                  <a:srgbClr val="FF0000"/>
                </a:solidFill>
              </a:rPr>
              <a:t>∣=∣a∣∣</a:t>
            </a:r>
            <a:r>
              <a:rPr lang="en-US" altLang="zh-CN" sz="800" dirty="0" err="1">
                <a:solidFill>
                  <a:srgbClr val="FF0000"/>
                </a:solidFill>
              </a:rPr>
              <a:t>b∣sin</a:t>
            </a:r>
            <a:r>
              <a:rPr lang="zh-CN" altLang="en-US" sz="800" dirty="0">
                <a:solidFill>
                  <a:srgbClr val="FF0000"/>
                </a:solidFill>
              </a:rPr>
              <a:t>是两个向量的大小，它的方向用右手法则，而叉积则相当于已经涵盖整个方向</a:t>
            </a:r>
            <a:r>
              <a:rPr lang="el-GR" altLang="zh-CN" dirty="0"/>
              <a:t>θ</a:t>
            </a:r>
            <a:endParaRPr lang="zh-CN" altLang="en-US" dirty="0"/>
          </a:p>
        </p:txBody>
      </p:sp>
    </p:spTree>
    <p:extLst>
      <p:ext uri="{BB962C8B-B14F-4D97-AF65-F5344CB8AC3E}">
        <p14:creationId xmlns:p14="http://schemas.microsoft.com/office/powerpoint/2010/main" val="174419072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Rectangle 2"/>
          <p:cNvSpPr>
            <a:spLocks noGrp="1" noChangeArrowheads="1"/>
          </p:cNvSpPr>
          <p:nvPr>
            <p:ph type="title"/>
          </p:nvPr>
        </p:nvSpPr>
        <p:spPr/>
        <p:txBody>
          <a:bodyPr/>
          <a:lstStyle/>
          <a:p>
            <a:r>
              <a:rPr lang="en-US"/>
              <a:t>To Do</a:t>
            </a:r>
          </a:p>
        </p:txBody>
      </p:sp>
      <p:sp>
        <p:nvSpPr>
          <p:cNvPr id="1092611" name="Rectangle 3"/>
          <p:cNvSpPr>
            <a:spLocks noGrp="1" noChangeArrowheads="1"/>
          </p:cNvSpPr>
          <p:nvPr>
            <p:ph type="body" idx="1"/>
          </p:nvPr>
        </p:nvSpPr>
        <p:spPr>
          <a:xfrm>
            <a:off x="457200" y="1527175"/>
            <a:ext cx="8686800" cy="5029200"/>
          </a:xfrm>
        </p:spPr>
        <p:txBody>
          <a:bodyPr/>
          <a:lstStyle/>
          <a:p>
            <a:r>
              <a:rPr lang="en-US" dirty="0"/>
              <a:t>Complete Assign 0 </a:t>
            </a:r>
          </a:p>
          <a:p>
            <a:r>
              <a:rPr lang="en-US" dirty="0"/>
              <a:t>Get help if issues with compiling, programming</a:t>
            </a:r>
          </a:p>
          <a:p>
            <a:r>
              <a:rPr lang="en-US" dirty="0"/>
              <a:t>About first few lectures</a:t>
            </a:r>
          </a:p>
          <a:p>
            <a:pPr lvl="1"/>
            <a:r>
              <a:rPr lang="en-US" sz="2800" dirty="0"/>
              <a:t>Somewhat technical: core math ideas in graphics</a:t>
            </a:r>
          </a:p>
          <a:p>
            <a:pPr lvl="1"/>
            <a:r>
              <a:rPr lang="en-US" sz="2800" dirty="0"/>
              <a:t>Assign1 is simple (only few lines of code): Let you see how to use some ideas discussed in lecture, create images</a:t>
            </a:r>
          </a:p>
          <a:p>
            <a:pPr lvl="1"/>
            <a:endParaRPr lang="en-US" dirty="0"/>
          </a:p>
          <a:p>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Rectangle 2"/>
          <p:cNvSpPr>
            <a:spLocks noGrp="1" noChangeArrowheads="1"/>
          </p:cNvSpPr>
          <p:nvPr>
            <p:ph type="title"/>
          </p:nvPr>
        </p:nvSpPr>
        <p:spPr/>
        <p:txBody>
          <a:bodyPr/>
          <a:lstStyle/>
          <a:p>
            <a:r>
              <a:rPr lang="en-US"/>
              <a:t>Vector Multiplication</a:t>
            </a:r>
          </a:p>
        </p:txBody>
      </p:sp>
      <p:sp>
        <p:nvSpPr>
          <p:cNvPr id="1098755" name="Rectangle 3"/>
          <p:cNvSpPr>
            <a:spLocks noGrp="1" noChangeArrowheads="1"/>
          </p:cNvSpPr>
          <p:nvPr>
            <p:ph type="body" idx="1"/>
          </p:nvPr>
        </p:nvSpPr>
        <p:spPr>
          <a:xfrm>
            <a:off x="457200" y="1527175"/>
            <a:ext cx="8686800" cy="5029200"/>
          </a:xfrm>
        </p:spPr>
        <p:txBody>
          <a:bodyPr/>
          <a:lstStyle/>
          <a:p>
            <a:r>
              <a:rPr lang="en-US" dirty="0"/>
              <a:t>Dot product </a:t>
            </a:r>
          </a:p>
          <a:p>
            <a:r>
              <a:rPr lang="en-US" dirty="0"/>
              <a:t>Cross product </a:t>
            </a:r>
          </a:p>
          <a:p>
            <a:r>
              <a:rPr lang="en-US" b="1" i="1" dirty="0"/>
              <a:t>Orthonormal bases and coordinate frames </a:t>
            </a:r>
          </a:p>
          <a:p>
            <a:endParaRPr lang="en-US" i="1" dirty="0"/>
          </a:p>
          <a:p>
            <a:endParaRPr lang="en-US" dirty="0"/>
          </a:p>
          <a:p>
            <a:r>
              <a:rPr lang="en-US" dirty="0"/>
              <a:t>Note: book talks about right and left-handed coordinate systems.  We </a:t>
            </a:r>
            <a:r>
              <a:rPr lang="en-US" i="1" dirty="0"/>
              <a:t>always</a:t>
            </a:r>
            <a:r>
              <a:rPr lang="en-US" dirty="0"/>
              <a:t> use right-handed</a:t>
            </a:r>
          </a:p>
          <a:p>
            <a:pPr lvl="1"/>
            <a:endParaRPr lang="en-US" dirty="0"/>
          </a:p>
          <a:p>
            <a:endParaRPr lang="en-US" dirty="0"/>
          </a:p>
          <a:p>
            <a:pPr lvl="1">
              <a:buFont typeface="Wingdings" charset="0"/>
              <a:buNone/>
            </a:pPr>
            <a:endParaRPr lang="en-US" dirty="0"/>
          </a:p>
          <a:p>
            <a:pPr lvl="1">
              <a:buFont typeface="Wingdings" charset="0"/>
              <a:buNone/>
            </a:pPr>
            <a:endParaRPr lang="en-US" sz="2000"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p:txBody>
          <a:bodyPr/>
          <a:lstStyle/>
          <a:p>
            <a:r>
              <a:rPr lang="en-US" sz="3200" dirty="0"/>
              <a:t>Orthonormal bases/coordinate frames</a:t>
            </a:r>
          </a:p>
        </p:txBody>
      </p:sp>
      <p:sp>
        <p:nvSpPr>
          <p:cNvPr id="1099779" name="Rectangle 3"/>
          <p:cNvSpPr>
            <a:spLocks noGrp="1" noChangeArrowheads="1"/>
          </p:cNvSpPr>
          <p:nvPr>
            <p:ph type="body" idx="1"/>
          </p:nvPr>
        </p:nvSpPr>
        <p:spPr>
          <a:xfrm>
            <a:off x="157169" y="1527175"/>
            <a:ext cx="9209087" cy="5029200"/>
          </a:xfrm>
        </p:spPr>
        <p:txBody>
          <a:bodyPr/>
          <a:lstStyle/>
          <a:p>
            <a:r>
              <a:rPr lang="en-US" sz="2400" dirty="0"/>
              <a:t>Important for representing points, positions, locations</a:t>
            </a:r>
          </a:p>
          <a:p>
            <a:endParaRPr lang="en-US" sz="2400" dirty="0"/>
          </a:p>
          <a:p>
            <a:r>
              <a:rPr lang="en-US" sz="2400" dirty="0"/>
              <a:t>Often, many sets of coordinate systems (not just X, Y, Z)</a:t>
            </a:r>
          </a:p>
          <a:p>
            <a:pPr lvl="1"/>
            <a:r>
              <a:rPr lang="en-US" dirty="0"/>
              <a:t>Global, local, world, model, parts of model (head, hands, …)</a:t>
            </a:r>
          </a:p>
          <a:p>
            <a:endParaRPr lang="en-US" sz="2400" dirty="0"/>
          </a:p>
          <a:p>
            <a:endParaRPr lang="en-US" sz="2400" dirty="0"/>
          </a:p>
          <a:p>
            <a:endParaRPr lang="en-US" sz="2400" dirty="0"/>
          </a:p>
          <a:p>
            <a:endParaRPr lang="en-US" sz="2400" dirty="0"/>
          </a:p>
          <a:p>
            <a:r>
              <a:rPr lang="en-US" sz="2400" dirty="0"/>
              <a:t>Critical issue is transforming between these systems/bases</a:t>
            </a:r>
          </a:p>
          <a:p>
            <a:pPr lvl="1"/>
            <a:r>
              <a:rPr lang="en-US" dirty="0"/>
              <a:t>Topic of next 3 lectures</a:t>
            </a:r>
          </a:p>
          <a:p>
            <a:endParaRPr lang="en-US" sz="2400" dirty="0"/>
          </a:p>
          <a:p>
            <a:pPr lvl="1">
              <a:buFont typeface="Wingdings" charset="0"/>
              <a:buNone/>
            </a:pPr>
            <a:endParaRPr lang="en-US" dirty="0"/>
          </a:p>
          <a:p>
            <a:pPr lvl="1">
              <a:buFont typeface="Wingdings" charset="0"/>
              <a:buNone/>
            </a:pPr>
            <a:endParaRPr lang="en-US" sz="2000" dirty="0"/>
          </a:p>
        </p:txBody>
      </p:sp>
      <p:pic>
        <p:nvPicPr>
          <p:cNvPr id="1126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608" y="3522133"/>
            <a:ext cx="3375907" cy="216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Rectangle 2"/>
          <p:cNvSpPr>
            <a:spLocks noGrp="1" noChangeArrowheads="1"/>
          </p:cNvSpPr>
          <p:nvPr>
            <p:ph type="title"/>
          </p:nvPr>
        </p:nvSpPr>
        <p:spPr/>
        <p:txBody>
          <a:bodyPr/>
          <a:lstStyle/>
          <a:p>
            <a:r>
              <a:rPr lang="en-US" dirty="0"/>
              <a:t>Coordinate Frames</a:t>
            </a:r>
          </a:p>
        </p:txBody>
      </p:sp>
      <p:sp>
        <p:nvSpPr>
          <p:cNvPr id="1100803" name="Rectangle 3"/>
          <p:cNvSpPr>
            <a:spLocks noGrp="1" noChangeArrowheads="1"/>
          </p:cNvSpPr>
          <p:nvPr>
            <p:ph type="body" idx="1"/>
          </p:nvPr>
        </p:nvSpPr>
        <p:spPr/>
        <p:txBody>
          <a:bodyPr/>
          <a:lstStyle/>
          <a:p>
            <a:r>
              <a:rPr lang="en-US" dirty="0"/>
              <a:t>Any set of 3 vectors (in 3D) so that </a:t>
            </a:r>
          </a:p>
          <a:p>
            <a:pPr lvl="1">
              <a:buFont typeface="Wingdings" charset="0"/>
              <a:buNone/>
            </a:pPr>
            <a:endParaRPr lang="en-US" sz="2000" dirty="0"/>
          </a:p>
        </p:txBody>
      </p:sp>
      <mc:AlternateContent xmlns:mc="http://schemas.openxmlformats.org/markup-compatibility/2006" xmlns:a14="http://schemas.microsoft.com/office/drawing/2010/main">
        <mc:Choice Requires="a14">
          <p:sp>
            <p:nvSpPr>
              <p:cNvPr id="2" name="TextBox 1"/>
              <p:cNvSpPr txBox="1"/>
              <p:nvPr/>
            </p:nvSpPr>
            <p:spPr>
              <a:xfrm>
                <a:off x="1272766" y="2592459"/>
                <a:ext cx="37110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bg1"/>
                              </a:solidFill>
                              <a:latin typeface="Cambria Math" panose="02040503050406030204" pitchFamily="18" charset="0"/>
                            </a:rPr>
                          </m:ctrlPr>
                        </m:dPr>
                        <m:e>
                          <m:r>
                            <a:rPr lang="en-US" b="1" i="1" smtClean="0">
                              <a:solidFill>
                                <a:schemeClr val="bg1"/>
                              </a:solidFill>
                              <a:latin typeface="Cambria Math"/>
                            </a:rPr>
                            <m:t>𝒖</m:t>
                          </m:r>
                        </m:e>
                      </m:d>
                      <m:r>
                        <a:rPr lang="en-US" b="0" i="1" smtClean="0">
                          <a:solidFill>
                            <a:schemeClr val="bg1"/>
                          </a:solidFill>
                          <a:latin typeface="Cambria Math"/>
                        </a:rPr>
                        <m:t>=</m:t>
                      </m:r>
                      <m:d>
                        <m:dPr>
                          <m:begChr m:val="‖"/>
                          <m:endChr m:val="‖"/>
                          <m:ctrlPr>
                            <a:rPr lang="en-US" b="0" i="1" smtClean="0">
                              <a:solidFill>
                                <a:schemeClr val="bg1"/>
                              </a:solidFill>
                              <a:latin typeface="Cambria Math" panose="02040503050406030204" pitchFamily="18" charset="0"/>
                            </a:rPr>
                          </m:ctrlPr>
                        </m:dPr>
                        <m:e>
                          <m:r>
                            <a:rPr lang="en-US" b="1" i="1" smtClean="0">
                              <a:solidFill>
                                <a:schemeClr val="bg1"/>
                              </a:solidFill>
                              <a:latin typeface="Cambria Math"/>
                            </a:rPr>
                            <m:t>𝒗</m:t>
                          </m:r>
                        </m:e>
                      </m:d>
                      <m:r>
                        <a:rPr lang="en-US" b="0" i="1" smtClean="0">
                          <a:solidFill>
                            <a:schemeClr val="bg1"/>
                          </a:solidFill>
                          <a:latin typeface="Cambria Math"/>
                        </a:rPr>
                        <m:t>=</m:t>
                      </m:r>
                      <m:d>
                        <m:dPr>
                          <m:begChr m:val="‖"/>
                          <m:endChr m:val="‖"/>
                          <m:ctrlPr>
                            <a:rPr lang="en-US" b="0" i="1" smtClean="0">
                              <a:solidFill>
                                <a:schemeClr val="bg1"/>
                              </a:solidFill>
                              <a:latin typeface="Cambria Math" panose="02040503050406030204" pitchFamily="18" charset="0"/>
                            </a:rPr>
                          </m:ctrlPr>
                        </m:dPr>
                        <m:e>
                          <m:r>
                            <a:rPr lang="en-US" b="1" i="1" smtClean="0">
                              <a:solidFill>
                                <a:schemeClr val="bg1"/>
                              </a:solidFill>
                              <a:latin typeface="Cambria Math"/>
                            </a:rPr>
                            <m:t>𝒘</m:t>
                          </m:r>
                        </m:e>
                      </m:d>
                      <m:r>
                        <a:rPr lang="en-US" b="0" i="1" smtClean="0">
                          <a:solidFill>
                            <a:schemeClr val="bg1"/>
                          </a:solidFill>
                          <a:latin typeface="Cambria Math"/>
                        </a:rPr>
                        <m:t>=1</m:t>
                      </m:r>
                    </m:oMath>
                  </m:oMathPara>
                </a14:m>
                <a:endParaRPr lang="en-GB"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272766" y="2592459"/>
                <a:ext cx="3711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069090" y="3443310"/>
                <a:ext cx="41184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𝒖</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𝒗</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𝒗</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𝒘</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𝒘</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𝒖</m:t>
                      </m:r>
                      <m:r>
                        <a:rPr lang="en-US" b="0" i="1" smtClean="0">
                          <a:solidFill>
                            <a:schemeClr val="bg1"/>
                          </a:solidFill>
                          <a:latin typeface="Cambria Math"/>
                          <a:ea typeface="Cambria Math"/>
                        </a:rPr>
                        <m:t>=0</m:t>
                      </m:r>
                    </m:oMath>
                  </m:oMathPara>
                </a14:m>
                <a:endParaRPr lang="en-GB"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69090" y="3443310"/>
                <a:ext cx="411843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09678" y="4216869"/>
                <a:ext cx="18799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𝒘</m:t>
                      </m:r>
                      <m:r>
                        <a:rPr lang="en-US" b="0" i="1" smtClean="0">
                          <a:solidFill>
                            <a:schemeClr val="bg1"/>
                          </a:solidFill>
                          <a:latin typeface="Cambria Math"/>
                        </a:rPr>
                        <m:t>=</m:t>
                      </m:r>
                      <m:r>
                        <a:rPr lang="en-US" b="1" i="1">
                          <a:solidFill>
                            <a:schemeClr val="bg1"/>
                          </a:solidFill>
                          <a:latin typeface="Cambria Math"/>
                        </a:rPr>
                        <m:t>𝒖</m:t>
                      </m:r>
                      <m:r>
                        <a:rPr lang="en-US" i="1">
                          <a:solidFill>
                            <a:schemeClr val="bg1"/>
                          </a:solidFill>
                          <a:latin typeface="Cambria Math"/>
                          <a:ea typeface="Cambria Math"/>
                        </a:rPr>
                        <m:t>×</m:t>
                      </m:r>
                      <m:r>
                        <a:rPr lang="en-US" b="1" i="1">
                          <a:solidFill>
                            <a:schemeClr val="bg1"/>
                          </a:solidFill>
                          <a:latin typeface="Cambria Math"/>
                          <a:ea typeface="Cambria Math"/>
                        </a:rPr>
                        <m:t>𝒗</m:t>
                      </m:r>
                    </m:oMath>
                  </m:oMathPara>
                </a14:m>
                <a:endParaRPr lang="en-GB" b="1"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09678" y="4216869"/>
                <a:ext cx="187993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37251" y="4748716"/>
                <a:ext cx="5571846" cy="523220"/>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rPr>
                      <m:t>𝒑</m:t>
                    </m:r>
                    <m:r>
                      <a:rPr lang="en-US" b="0" i="1" smtClean="0">
                        <a:solidFill>
                          <a:schemeClr val="bg1"/>
                        </a:solidFill>
                        <a:latin typeface="Cambria Math"/>
                      </a:rPr>
                      <m:t>=</m:t>
                    </m:r>
                    <m:d>
                      <m:dPr>
                        <m:ctrlPr>
                          <a:rPr lang="en-US" b="0" i="1" smtClean="0">
                            <a:solidFill>
                              <a:schemeClr val="bg1"/>
                            </a:solidFill>
                            <a:latin typeface="Cambria Math" panose="02040503050406030204" pitchFamily="18" charset="0"/>
                          </a:rPr>
                        </m:ctrlPr>
                      </m:dPr>
                      <m:e>
                        <m:r>
                          <a:rPr lang="en-US" b="1" i="1" smtClean="0">
                            <a:solidFill>
                              <a:schemeClr val="bg1"/>
                            </a:solidFill>
                            <a:latin typeface="Cambria Math"/>
                          </a:rPr>
                          <m:t>𝒑</m:t>
                        </m:r>
                        <m:r>
                          <a:rPr lang="en-US" i="1">
                            <a:solidFill>
                              <a:schemeClr val="bg1"/>
                            </a:solidFill>
                            <a:latin typeface="Cambria Math"/>
                            <a:ea typeface="Cambria Math"/>
                          </a:rPr>
                          <m:t>∙</m:t>
                        </m:r>
                        <m:r>
                          <a:rPr lang="en-US" b="1" i="1" smtClean="0">
                            <a:solidFill>
                              <a:schemeClr val="bg1"/>
                            </a:solidFill>
                            <a:latin typeface="Cambria Math"/>
                            <a:ea typeface="Cambria Math"/>
                          </a:rPr>
                          <m:t>𝒖</m:t>
                        </m:r>
                      </m:e>
                    </m:d>
                    <m:r>
                      <a:rPr lang="en-US" b="1" i="1" smtClean="0">
                        <a:solidFill>
                          <a:schemeClr val="bg1"/>
                        </a:solidFill>
                        <a:latin typeface="Cambria Math"/>
                      </a:rPr>
                      <m:t>𝒖</m:t>
                    </m:r>
                    <m:r>
                      <a:rPr lang="en-US" b="0" i="1" smtClean="0">
                        <a:solidFill>
                          <a:schemeClr val="bg1"/>
                        </a:solidFill>
                        <a:latin typeface="Cambria Math"/>
                      </a:rPr>
                      <m:t>+</m:t>
                    </m:r>
                  </m:oMath>
                </a14:m>
                <a:r>
                  <a:rPr lang="en-US" dirty="0">
                    <a:solidFill>
                      <a:schemeClr val="bg1"/>
                    </a:solidFill>
                  </a:rPr>
                  <a:t> </a:t>
                </a:r>
                <a14:m>
                  <m:oMath xmlns:m="http://schemas.openxmlformats.org/officeDocument/2006/math">
                    <m:d>
                      <m:dPr>
                        <m:ctrlPr>
                          <a:rPr lang="en-US" i="1">
                            <a:solidFill>
                              <a:schemeClr val="bg1"/>
                            </a:solidFill>
                            <a:latin typeface="Cambria Math" panose="02040503050406030204" pitchFamily="18" charset="0"/>
                          </a:rPr>
                        </m:ctrlPr>
                      </m:dPr>
                      <m:e>
                        <m:r>
                          <a:rPr lang="en-US" b="1" i="1">
                            <a:solidFill>
                              <a:schemeClr val="bg1"/>
                            </a:solidFill>
                            <a:latin typeface="Cambria Math"/>
                          </a:rPr>
                          <m:t>𝒑</m:t>
                        </m:r>
                        <m:r>
                          <a:rPr lang="en-US" i="1">
                            <a:solidFill>
                              <a:schemeClr val="bg1"/>
                            </a:solidFill>
                            <a:latin typeface="Cambria Math"/>
                            <a:ea typeface="Cambria Math"/>
                          </a:rPr>
                          <m:t>∙</m:t>
                        </m:r>
                        <m:r>
                          <a:rPr lang="en-US" b="1" i="1" smtClean="0">
                            <a:solidFill>
                              <a:schemeClr val="bg1"/>
                            </a:solidFill>
                            <a:latin typeface="Cambria Math"/>
                            <a:ea typeface="Cambria Math"/>
                          </a:rPr>
                          <m:t>𝒗</m:t>
                        </m:r>
                      </m:e>
                    </m:d>
                    <m:r>
                      <a:rPr lang="en-US" b="1" i="1" smtClean="0">
                        <a:solidFill>
                          <a:schemeClr val="bg1"/>
                        </a:solidFill>
                        <a:latin typeface="Cambria Math"/>
                        <a:ea typeface="Cambria Math"/>
                      </a:rPr>
                      <m:t>𝒗</m:t>
                    </m:r>
                    <m:r>
                      <a:rPr lang="en-US" b="0" i="1" smtClean="0">
                        <a:solidFill>
                          <a:schemeClr val="bg1"/>
                        </a:solidFill>
                        <a:latin typeface="Cambria Math"/>
                        <a:ea typeface="Cambria Math"/>
                      </a:rPr>
                      <m:t>+</m:t>
                    </m:r>
                    <m:d>
                      <m:dPr>
                        <m:ctrlPr>
                          <a:rPr lang="en-US" i="1">
                            <a:solidFill>
                              <a:schemeClr val="bg1"/>
                            </a:solidFill>
                            <a:latin typeface="Cambria Math" panose="02040503050406030204" pitchFamily="18" charset="0"/>
                          </a:rPr>
                        </m:ctrlPr>
                      </m:dPr>
                      <m:e>
                        <m:r>
                          <a:rPr lang="en-US" b="1" i="1">
                            <a:solidFill>
                              <a:schemeClr val="bg1"/>
                            </a:solidFill>
                            <a:latin typeface="Cambria Math"/>
                          </a:rPr>
                          <m:t>𝒑</m:t>
                        </m:r>
                        <m:r>
                          <a:rPr lang="en-US" i="1">
                            <a:solidFill>
                              <a:schemeClr val="bg1"/>
                            </a:solidFill>
                            <a:latin typeface="Cambria Math"/>
                            <a:ea typeface="Cambria Math"/>
                          </a:rPr>
                          <m:t>∙</m:t>
                        </m:r>
                        <m:r>
                          <a:rPr lang="en-US" b="1" i="1" smtClean="0">
                            <a:solidFill>
                              <a:schemeClr val="bg1"/>
                            </a:solidFill>
                            <a:latin typeface="Cambria Math"/>
                            <a:ea typeface="Cambria Math"/>
                          </a:rPr>
                          <m:t>𝒘</m:t>
                        </m:r>
                      </m:e>
                    </m:d>
                    <m:r>
                      <a:rPr lang="en-US" b="1" i="1" smtClean="0">
                        <a:solidFill>
                          <a:schemeClr val="bg1"/>
                        </a:solidFill>
                        <a:latin typeface="Cambria Math"/>
                        <a:ea typeface="Cambria Math"/>
                      </a:rPr>
                      <m:t>𝒘</m:t>
                    </m:r>
                  </m:oMath>
                </a14:m>
                <a:endParaRPr lang="en-GB" b="1"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37251" y="4748716"/>
                <a:ext cx="5571846" cy="523220"/>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r>
              <a:rPr lang="en-US"/>
              <a:t>Constructing a coordinate frame</a:t>
            </a:r>
          </a:p>
        </p:txBody>
      </p:sp>
      <p:sp>
        <p:nvSpPr>
          <p:cNvPr id="1101827" name="Rectangle 3"/>
          <p:cNvSpPr>
            <a:spLocks noGrp="1" noChangeArrowheads="1"/>
          </p:cNvSpPr>
          <p:nvPr>
            <p:ph type="body" idx="1"/>
          </p:nvPr>
        </p:nvSpPr>
        <p:spPr>
          <a:xfrm>
            <a:off x="457200" y="1527175"/>
            <a:ext cx="4984595" cy="5029200"/>
          </a:xfrm>
        </p:spPr>
        <p:txBody>
          <a:bodyPr/>
          <a:lstStyle/>
          <a:p>
            <a:r>
              <a:rPr lang="en-US" sz="2400" dirty="0"/>
              <a:t>Often, given a vector  </a:t>
            </a:r>
            <a:r>
              <a:rPr lang="en-US" sz="2400" b="1" dirty="0"/>
              <a:t>a</a:t>
            </a:r>
            <a:r>
              <a:rPr lang="en-US" sz="2400" dirty="0"/>
              <a:t> (viewing direction) want to construct an orthonormal basis</a:t>
            </a:r>
          </a:p>
          <a:p>
            <a:r>
              <a:rPr lang="en-US" sz="2400" dirty="0"/>
              <a:t>Need a second vector </a:t>
            </a:r>
            <a:r>
              <a:rPr lang="en-US" dirty="0"/>
              <a:t> </a:t>
            </a:r>
            <a:r>
              <a:rPr lang="en-US" sz="2400" b="1" dirty="0"/>
              <a:t>up</a:t>
            </a:r>
            <a:r>
              <a:rPr lang="en-US" b="1" dirty="0"/>
              <a:t> </a:t>
            </a:r>
            <a:r>
              <a:rPr lang="en-US" sz="2400" dirty="0"/>
              <a:t>(up direction of camera)</a:t>
            </a:r>
          </a:p>
          <a:p>
            <a:endParaRPr lang="en-US" sz="2400" dirty="0"/>
          </a:p>
          <a:p>
            <a:r>
              <a:rPr lang="en-US" sz="2400" dirty="0"/>
              <a:t>Construct an orthonormal basis (for instance, camera coordinate frame to transform world objects into)</a:t>
            </a:r>
          </a:p>
          <a:p>
            <a:endParaRPr lang="en-US" sz="2400" b="1" dirty="0"/>
          </a:p>
          <a:p>
            <a:pPr lvl="1">
              <a:buFont typeface="Wingdings" charset="0"/>
              <a:buNone/>
            </a:pPr>
            <a:endParaRPr lang="en-US" dirty="0"/>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557" y="1224065"/>
            <a:ext cx="3590815" cy="1826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477" y="3650388"/>
            <a:ext cx="3201451" cy="129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3884" y="5633935"/>
            <a:ext cx="1653177" cy="82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0125" y="3634195"/>
            <a:ext cx="17938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768621" y="3050562"/>
              <a:ext cx="285840" cy="857520"/>
            </p14:xfrm>
          </p:contentPart>
        </mc:Choice>
        <mc:Fallback xmlns="">
          <p:pic>
            <p:nvPicPr>
              <p:cNvPr id="2" name="Ink 1"/>
              <p:cNvPicPr/>
              <p:nvPr/>
            </p:nvPicPr>
            <p:blipFill>
              <a:blip r:embed="rId8"/>
              <a:stretch>
                <a:fillRect/>
              </a:stretch>
            </p:blipFill>
            <p:spPr>
              <a:xfrm>
                <a:off x="5759261" y="3041202"/>
                <a:ext cx="304560" cy="876240"/>
              </a:xfrm>
              <a:prstGeom prst="rect">
                <a:avLst/>
              </a:prstGeom>
            </p:spPr>
          </p:pic>
        </mc:Fallback>
      </mc:AlternateContent>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25D9A5-E444-F8B6-9C22-AEB1AF1A9FC4}"/>
              </a:ext>
            </a:extLst>
          </p:cNvPr>
          <p:cNvSpPr>
            <a:spLocks noGrp="1"/>
          </p:cNvSpPr>
          <p:nvPr>
            <p:ph idx="1"/>
          </p:nvPr>
        </p:nvSpPr>
        <p:spPr>
          <a:xfrm>
            <a:off x="457200" y="1527175"/>
            <a:ext cx="5100221" cy="4163411"/>
          </a:xfrm>
        </p:spPr>
        <p:txBody>
          <a:bodyPr/>
          <a:lstStyle/>
          <a:p>
            <a:endParaRPr lang="zh-CN" altLang="en-US" dirty="0"/>
          </a:p>
        </p:txBody>
      </p:sp>
      <p:pic>
        <p:nvPicPr>
          <p:cNvPr id="4" name="图片 3">
            <a:extLst>
              <a:ext uri="{FF2B5EF4-FFF2-40B4-BE49-F238E27FC236}">
                <a16:creationId xmlns:a16="http://schemas.microsoft.com/office/drawing/2014/main" id="{CC44D4F8-5B5F-DD5A-360C-30238504417F}"/>
              </a:ext>
            </a:extLst>
          </p:cNvPr>
          <p:cNvPicPr>
            <a:picLocks noChangeAspect="1"/>
          </p:cNvPicPr>
          <p:nvPr/>
        </p:nvPicPr>
        <p:blipFill>
          <a:blip r:embed="rId2"/>
          <a:stretch>
            <a:fillRect/>
          </a:stretch>
        </p:blipFill>
        <p:spPr>
          <a:xfrm>
            <a:off x="192251" y="829991"/>
            <a:ext cx="5169861" cy="4055818"/>
          </a:xfrm>
          <a:prstGeom prst="rect">
            <a:avLst/>
          </a:prstGeom>
        </p:spPr>
      </p:pic>
      <p:pic>
        <p:nvPicPr>
          <p:cNvPr id="5" name="图片 4">
            <a:extLst>
              <a:ext uri="{FF2B5EF4-FFF2-40B4-BE49-F238E27FC236}">
                <a16:creationId xmlns:a16="http://schemas.microsoft.com/office/drawing/2014/main" id="{C375F83F-33F0-7F7C-03F9-642CD044718A}"/>
              </a:ext>
            </a:extLst>
          </p:cNvPr>
          <p:cNvPicPr>
            <a:picLocks noChangeAspect="1"/>
          </p:cNvPicPr>
          <p:nvPr/>
        </p:nvPicPr>
        <p:blipFill>
          <a:blip r:embed="rId3"/>
          <a:stretch>
            <a:fillRect/>
          </a:stretch>
        </p:blipFill>
        <p:spPr>
          <a:xfrm>
            <a:off x="4261679" y="669802"/>
            <a:ext cx="5232989" cy="3035885"/>
          </a:xfrm>
          <a:prstGeom prst="rect">
            <a:avLst/>
          </a:prstGeom>
        </p:spPr>
      </p:pic>
      <p:sp>
        <p:nvSpPr>
          <p:cNvPr id="6" name="文本框 5">
            <a:extLst>
              <a:ext uri="{FF2B5EF4-FFF2-40B4-BE49-F238E27FC236}">
                <a16:creationId xmlns:a16="http://schemas.microsoft.com/office/drawing/2014/main" id="{1F278AFB-CF43-B003-EEC0-49DC7F3C9128}"/>
              </a:ext>
            </a:extLst>
          </p:cNvPr>
          <p:cNvSpPr txBox="1"/>
          <p:nvPr/>
        </p:nvSpPr>
        <p:spPr>
          <a:xfrm flipH="1">
            <a:off x="5362112" y="4301450"/>
            <a:ext cx="2742266" cy="461665"/>
          </a:xfrm>
          <a:prstGeom prst="rect">
            <a:avLst/>
          </a:prstGeom>
          <a:noFill/>
        </p:spPr>
        <p:txBody>
          <a:bodyPr wrap="square" rtlCol="0">
            <a:spAutoFit/>
          </a:bodyPr>
          <a:lstStyle/>
          <a:p>
            <a:r>
              <a:rPr lang="zh-CN" altLang="en-US" sz="800" dirty="0">
                <a:solidFill>
                  <a:srgbClr val="FF0000"/>
                </a:solidFill>
              </a:rPr>
              <a:t>在世界坐标系中，上为（</a:t>
            </a:r>
            <a:r>
              <a:rPr lang="en-US" altLang="zh-CN" sz="800" dirty="0">
                <a:solidFill>
                  <a:srgbClr val="FF0000"/>
                </a:solidFill>
              </a:rPr>
              <a:t>010</a:t>
            </a:r>
            <a:r>
              <a:rPr lang="zh-CN" altLang="en-US" sz="800" dirty="0">
                <a:solidFill>
                  <a:srgbClr val="FF0000"/>
                </a:solidFill>
              </a:rPr>
              <a:t>）右为（</a:t>
            </a:r>
            <a:r>
              <a:rPr lang="en-US" altLang="zh-CN" sz="800" dirty="0">
                <a:solidFill>
                  <a:srgbClr val="FF0000"/>
                </a:solidFill>
              </a:rPr>
              <a:t>100</a:t>
            </a:r>
            <a:r>
              <a:rPr lang="zh-CN" altLang="en-US" sz="800" dirty="0">
                <a:solidFill>
                  <a:srgbClr val="FF0000"/>
                </a:solidFill>
              </a:rPr>
              <a:t>）前为（</a:t>
            </a:r>
            <a:r>
              <a:rPr lang="en-US" altLang="zh-CN" sz="800" dirty="0">
                <a:solidFill>
                  <a:srgbClr val="FF0000"/>
                </a:solidFill>
              </a:rPr>
              <a:t>001</a:t>
            </a:r>
            <a:r>
              <a:rPr lang="zh-CN" altLang="en-US" sz="800" dirty="0">
                <a:solidFill>
                  <a:srgbClr val="FF0000"/>
                </a:solidFill>
              </a:rPr>
              <a:t>）建立自己的坐标系时，你的</a:t>
            </a:r>
            <a:r>
              <a:rPr lang="en-US" altLang="zh-CN" sz="800" dirty="0">
                <a:solidFill>
                  <a:srgbClr val="FF0000"/>
                </a:solidFill>
              </a:rPr>
              <a:t>up</a:t>
            </a:r>
            <a:r>
              <a:rPr lang="zh-CN" altLang="en-US" sz="800" dirty="0">
                <a:solidFill>
                  <a:srgbClr val="FF0000"/>
                </a:solidFill>
              </a:rPr>
              <a:t>如果要根据比如手机斜着放想要</a:t>
            </a:r>
            <a:r>
              <a:rPr lang="en-US" altLang="zh-CN" sz="800" dirty="0">
                <a:solidFill>
                  <a:srgbClr val="FF0000"/>
                </a:solidFill>
              </a:rPr>
              <a:t>up</a:t>
            </a:r>
            <a:r>
              <a:rPr lang="zh-CN" altLang="en-US" sz="800" dirty="0">
                <a:solidFill>
                  <a:srgbClr val="FF0000"/>
                </a:solidFill>
              </a:rPr>
              <a:t>也斜着，就要看此时的</a:t>
            </a:r>
            <a:r>
              <a:rPr lang="en-US" altLang="zh-CN" sz="800" dirty="0">
                <a:solidFill>
                  <a:srgbClr val="FF0000"/>
                </a:solidFill>
              </a:rPr>
              <a:t>up</a:t>
            </a:r>
            <a:r>
              <a:rPr lang="zh-CN" altLang="en-US" sz="800" dirty="0">
                <a:solidFill>
                  <a:srgbClr val="FF0000"/>
                </a:solidFill>
              </a:rPr>
              <a:t>在世界坐标系处于哪个地方，</a:t>
            </a:r>
          </a:p>
        </p:txBody>
      </p:sp>
    </p:spTree>
    <p:extLst>
      <p:ext uri="{BB962C8B-B14F-4D97-AF65-F5344CB8AC3E}">
        <p14:creationId xmlns:p14="http://schemas.microsoft.com/office/powerpoint/2010/main" val="5298802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p:txBody>
          <a:bodyPr/>
          <a:lstStyle/>
          <a:p>
            <a:r>
              <a:rPr lang="en-US" dirty="0"/>
              <a:t>Constructing a coordinate frame?</a:t>
            </a:r>
          </a:p>
        </p:txBody>
      </p:sp>
      <p:sp>
        <p:nvSpPr>
          <p:cNvPr id="1102854" name="Rectangle 6"/>
          <p:cNvSpPr>
            <a:spLocks noGrp="1" noChangeArrowheads="1"/>
          </p:cNvSpPr>
          <p:nvPr>
            <p:ph type="body" idx="1"/>
          </p:nvPr>
        </p:nvSpPr>
        <p:spPr/>
        <p:txBody>
          <a:bodyPr/>
          <a:lstStyle/>
          <a:p>
            <a:pPr>
              <a:buFont typeface="Wingdings" charset="0"/>
              <a:buNone/>
            </a:pPr>
            <a:r>
              <a:rPr lang="en-US" sz="2400" dirty="0"/>
              <a:t> The below unit vectors </a:t>
            </a:r>
            <a:r>
              <a:rPr lang="en-US" b="1" dirty="0"/>
              <a:t>forms a coordinate frame.</a:t>
            </a:r>
            <a:r>
              <a:rPr lang="en-US" dirty="0"/>
              <a:t> </a:t>
            </a:r>
          </a:p>
          <a:p>
            <a:pPr lvl="2"/>
            <a:endParaRPr lang="en-US" b="1" dirty="0"/>
          </a:p>
        </p:txBody>
      </p:sp>
      <mc:AlternateContent xmlns:mc="http://schemas.openxmlformats.org/markup-compatibility/2006" xmlns:a14="http://schemas.microsoft.com/office/drawing/2010/main">
        <mc:Choice Requires="a14">
          <p:sp>
            <p:nvSpPr>
              <p:cNvPr id="3" name="TextBox 2"/>
              <p:cNvSpPr txBox="1"/>
              <p:nvPr/>
            </p:nvSpPr>
            <p:spPr>
              <a:xfrm>
                <a:off x="861355" y="2253385"/>
                <a:ext cx="2151038" cy="8941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𝟏</m:t>
                      </m:r>
                      <m:r>
                        <a:rPr lang="en-US" b="1" i="1" smtClean="0">
                          <a:solidFill>
                            <a:schemeClr val="bg1"/>
                          </a:solidFill>
                          <a:latin typeface="Cambria Math"/>
                        </a:rPr>
                        <m:t>.    </m:t>
                      </m:r>
                      <m:acc>
                        <m:accPr>
                          <m:chr m:val="̂"/>
                          <m:ctrlPr>
                            <a:rPr lang="en-US" altLang="zh-CN" b="1" i="1" smtClean="0">
                              <a:solidFill>
                                <a:srgbClr val="FF0000"/>
                              </a:solidFill>
                              <a:latin typeface="Cambria Math" panose="02040503050406030204" pitchFamily="18" charset="0"/>
                            </a:rPr>
                          </m:ctrlPr>
                        </m:accPr>
                        <m:e>
                          <m:r>
                            <a:rPr lang="en-US" altLang="zh-CN" b="1" i="1">
                              <a:solidFill>
                                <a:srgbClr val="FF0000"/>
                              </a:solidFill>
                              <a:latin typeface="Cambria Math"/>
                            </a:rPr>
                            <m:t>𝒂</m:t>
                          </m:r>
                        </m:e>
                      </m:acc>
                      <m:r>
                        <a:rPr lang="en-US" b="0" i="1" smtClean="0">
                          <a:solidFill>
                            <a:schemeClr val="bg1"/>
                          </a:solidFill>
                          <a:latin typeface="Cambria Math"/>
                        </a:rPr>
                        <m:t>=</m:t>
                      </m:r>
                      <m:f>
                        <m:fPr>
                          <m:ctrlPr>
                            <a:rPr lang="en-US" b="0" i="1" smtClean="0">
                              <a:solidFill>
                                <a:schemeClr val="bg1"/>
                              </a:solidFill>
                              <a:latin typeface="Cambria Math" panose="02040503050406030204" pitchFamily="18" charset="0"/>
                            </a:rPr>
                          </m:ctrlPr>
                        </m:fPr>
                        <m:num>
                          <m:r>
                            <a:rPr lang="en-US" b="1" i="1" smtClean="0">
                              <a:solidFill>
                                <a:srgbClr val="FF0000"/>
                              </a:solidFill>
                              <a:latin typeface="Cambria Math"/>
                            </a:rPr>
                            <m:t>𝒂</m:t>
                          </m:r>
                        </m:num>
                        <m:den>
                          <m:d>
                            <m:dPr>
                              <m:begChr m:val="‖"/>
                              <m:endChr m:val="‖"/>
                              <m:ctrlPr>
                                <a:rPr lang="en-US" b="0" i="1" smtClean="0">
                                  <a:solidFill>
                                    <a:schemeClr val="bg1"/>
                                  </a:solidFill>
                                  <a:latin typeface="Cambria Math" panose="02040503050406030204" pitchFamily="18" charset="0"/>
                                </a:rPr>
                              </m:ctrlPr>
                            </m:dPr>
                            <m:e>
                              <m:r>
                                <a:rPr lang="en-US" b="1" i="1" smtClean="0">
                                  <a:solidFill>
                                    <a:srgbClr val="FF0000"/>
                                  </a:solidFill>
                                  <a:latin typeface="Cambria Math"/>
                                </a:rPr>
                                <m:t>𝒂</m:t>
                              </m:r>
                            </m:e>
                          </m:d>
                        </m:den>
                      </m:f>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861355" y="2253385"/>
                <a:ext cx="2151038" cy="8941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733" y="3455516"/>
                <a:ext cx="2806089" cy="919867"/>
              </a:xfrm>
              <a:prstGeom prst="rect">
                <a:avLst/>
              </a:prstGeom>
            </p:spPr>
            <p:txBody>
              <a:bodyPr wrap="none">
                <a:spAutoFit/>
              </a:bodyPr>
              <a:lstStyle/>
              <a:p>
                <a:r>
                  <a:rPr lang="en-US" b="1" dirty="0">
                    <a:solidFill>
                      <a:schemeClr val="bg1"/>
                    </a:solidFill>
                  </a:rPr>
                  <a:t>2.   </a:t>
                </a:r>
                <a14:m>
                  <m:oMath xmlns:m="http://schemas.openxmlformats.org/officeDocument/2006/math">
                    <m:acc>
                      <m:accPr>
                        <m:chr m:val="̂"/>
                        <m:ctrlPr>
                          <a:rPr lang="en-US" altLang="zh-CN" sz="3600" b="1" i="1" smtClean="0">
                            <a:solidFill>
                              <a:srgbClr val="0033CC"/>
                            </a:solidFill>
                            <a:latin typeface="Cambria Math" panose="02040503050406030204" pitchFamily="18" charset="0"/>
                          </a:rPr>
                        </m:ctrlPr>
                      </m:accPr>
                      <m:e>
                        <m:r>
                          <a:rPr lang="en-US" altLang="zh-CN" sz="3600" b="1" i="1" smtClean="0">
                            <a:solidFill>
                              <a:srgbClr val="0033CC"/>
                            </a:solidFill>
                            <a:latin typeface="Cambria Math" panose="02040503050406030204" pitchFamily="18" charset="0"/>
                          </a:rPr>
                          <m:t>𝒓</m:t>
                        </m:r>
                      </m:e>
                    </m:acc>
                    <m:r>
                      <a:rPr lang="en-US" sz="3600" i="1">
                        <a:solidFill>
                          <a:schemeClr val="bg1"/>
                        </a:solidFill>
                        <a:latin typeface="Cambria Math"/>
                      </a:rPr>
                      <m:t>=</m:t>
                    </m:r>
                    <m:f>
                      <m:fPr>
                        <m:ctrlPr>
                          <a:rPr lang="en-US" sz="3600" i="1">
                            <a:solidFill>
                              <a:schemeClr val="bg1"/>
                            </a:solidFill>
                            <a:latin typeface="Cambria Math" panose="02040503050406030204" pitchFamily="18" charset="0"/>
                          </a:rPr>
                        </m:ctrlPr>
                      </m:fPr>
                      <m:num>
                        <m:r>
                          <a:rPr lang="en-US" sz="3600" b="1" i="1" smtClean="0">
                            <a:solidFill>
                              <a:schemeClr val="bg1"/>
                            </a:solidFill>
                            <a:latin typeface="Cambria Math" panose="02040503050406030204" pitchFamily="18" charset="0"/>
                          </a:rPr>
                          <m:t>𝒖𝒑</m:t>
                        </m:r>
                        <m:r>
                          <a:rPr lang="en-US" sz="3600" b="1" i="1" smtClean="0">
                            <a:solidFill>
                              <a:schemeClr val="bg1"/>
                            </a:solidFill>
                            <a:latin typeface="Cambria Math"/>
                            <a:ea typeface="Cambria Math"/>
                          </a:rPr>
                          <m:t>×</m:t>
                        </m:r>
                        <m:r>
                          <a:rPr lang="en-US" altLang="zh-CN" sz="3600" b="1" i="1" smtClean="0">
                            <a:solidFill>
                              <a:srgbClr val="FF0000"/>
                            </a:solidFill>
                            <a:latin typeface="Cambria Math" panose="02040503050406030204" pitchFamily="18" charset="0"/>
                            <a:ea typeface="Cambria Math" panose="02040503050406030204" pitchFamily="18" charset="0"/>
                          </a:rPr>
                          <m:t>𝒂</m:t>
                        </m:r>
                      </m:num>
                      <m:den>
                        <m:d>
                          <m:dPr>
                            <m:begChr m:val="‖"/>
                            <m:endChr m:val="‖"/>
                            <m:ctrlPr>
                              <a:rPr lang="en-US" sz="3600" i="1">
                                <a:solidFill>
                                  <a:schemeClr val="bg1"/>
                                </a:solidFill>
                                <a:latin typeface="Cambria Math" panose="02040503050406030204" pitchFamily="18" charset="0"/>
                              </a:rPr>
                            </m:ctrlPr>
                          </m:dPr>
                          <m:e>
                            <m:r>
                              <a:rPr lang="en-US" sz="3600" b="1" i="1" smtClean="0">
                                <a:solidFill>
                                  <a:schemeClr val="bg1"/>
                                </a:solidFill>
                                <a:latin typeface="Cambria Math" panose="02040503050406030204" pitchFamily="18" charset="0"/>
                              </a:rPr>
                              <m:t>𝒖𝒑</m:t>
                            </m:r>
                            <m:r>
                              <a:rPr lang="en-US" sz="3600" b="1" i="1">
                                <a:solidFill>
                                  <a:schemeClr val="bg1"/>
                                </a:solidFill>
                                <a:latin typeface="Cambria Math"/>
                                <a:ea typeface="Cambria Math"/>
                              </a:rPr>
                              <m:t>×</m:t>
                            </m:r>
                            <m:r>
                              <a:rPr lang="en-US" altLang="zh-CN" sz="3600" b="1" i="1" smtClean="0">
                                <a:solidFill>
                                  <a:srgbClr val="FF0000"/>
                                </a:solidFill>
                                <a:latin typeface="Cambria Math" panose="02040503050406030204" pitchFamily="18" charset="0"/>
                                <a:ea typeface="Cambria Math" panose="02040503050406030204" pitchFamily="18" charset="0"/>
                              </a:rPr>
                              <m:t>𝒂</m:t>
                            </m:r>
                          </m:e>
                        </m:d>
                      </m:den>
                    </m:f>
                  </m:oMath>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794733" y="3455516"/>
                <a:ext cx="2806089" cy="919867"/>
              </a:xfrm>
              <a:prstGeom prst="rect">
                <a:avLst/>
              </a:prstGeom>
              <a:blipFill>
                <a:blip r:embed="rId4"/>
                <a:stretch>
                  <a:fillRect l="-3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48434" y="4846379"/>
                <a:ext cx="2788263" cy="9160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𝟑</m:t>
                      </m:r>
                      <m:r>
                        <a:rPr lang="en-US" b="1" i="1" smtClean="0">
                          <a:solidFill>
                            <a:schemeClr val="bg1"/>
                          </a:solidFill>
                          <a:latin typeface="Cambria Math"/>
                        </a:rPr>
                        <m:t>.   </m:t>
                      </m:r>
                      <m:acc>
                        <m:accPr>
                          <m:chr m:val="̂"/>
                          <m:ctrlPr>
                            <a:rPr lang="en-US" altLang="zh-CN" b="1" i="1" smtClean="0">
                              <a:solidFill>
                                <a:srgbClr val="2AABA8"/>
                              </a:solidFill>
                              <a:latin typeface="Cambria Math" panose="02040503050406030204" pitchFamily="18" charset="0"/>
                            </a:rPr>
                          </m:ctrlPr>
                        </m:accPr>
                        <m:e>
                          <m:r>
                            <a:rPr lang="en-US" altLang="zh-CN" b="1" i="1">
                              <a:solidFill>
                                <a:srgbClr val="2AABA8"/>
                              </a:solidFill>
                              <a:latin typeface="Cambria Math"/>
                            </a:rPr>
                            <m:t>𝒖</m:t>
                          </m:r>
                        </m:e>
                      </m:acc>
                      <m:r>
                        <a:rPr lang="en-US" i="1">
                          <a:solidFill>
                            <a:schemeClr val="bg1"/>
                          </a:solidFill>
                          <a:latin typeface="Cambria Math"/>
                        </a:rPr>
                        <m:t>=</m:t>
                      </m:r>
                      <m:f>
                        <m:fPr>
                          <m:ctrlPr>
                            <a:rPr lang="en-US" i="1">
                              <a:solidFill>
                                <a:schemeClr val="bg1"/>
                              </a:solidFill>
                              <a:latin typeface="Cambria Math" panose="02040503050406030204" pitchFamily="18" charset="0"/>
                            </a:rPr>
                          </m:ctrlPr>
                        </m:fPr>
                        <m:num>
                          <m:r>
                            <a:rPr lang="en-US" b="1" i="1" smtClean="0">
                              <a:solidFill>
                                <a:srgbClr val="FF0000"/>
                              </a:solidFill>
                              <a:latin typeface="Cambria Math"/>
                            </a:rPr>
                            <m:t>𝒂</m:t>
                          </m:r>
                          <m:r>
                            <a:rPr lang="en-US" b="1" i="1" smtClean="0">
                              <a:solidFill>
                                <a:schemeClr val="bg1"/>
                              </a:solidFill>
                              <a:latin typeface="Cambria Math"/>
                              <a:ea typeface="Cambria Math"/>
                            </a:rPr>
                            <m:t>×</m:t>
                          </m:r>
                          <m:r>
                            <a:rPr lang="en-US" b="1" i="1" smtClean="0">
                              <a:solidFill>
                                <a:srgbClr val="0033CC"/>
                              </a:solidFill>
                              <a:latin typeface="Cambria Math"/>
                              <a:ea typeface="Cambria Math"/>
                            </a:rPr>
                            <m:t>𝒓</m:t>
                          </m:r>
                        </m:num>
                        <m:den>
                          <m:d>
                            <m:dPr>
                              <m:begChr m:val="‖"/>
                              <m:endChr m:val="‖"/>
                              <m:ctrlPr>
                                <a:rPr lang="en-US" i="1">
                                  <a:solidFill>
                                    <a:schemeClr val="bg1"/>
                                  </a:solidFill>
                                  <a:latin typeface="Cambria Math" panose="02040503050406030204" pitchFamily="18" charset="0"/>
                                </a:rPr>
                              </m:ctrlPr>
                            </m:dPr>
                            <m:e>
                              <m:r>
                                <a:rPr lang="en-US" b="1" i="1" smtClean="0">
                                  <a:solidFill>
                                    <a:srgbClr val="FF0000"/>
                                  </a:solidFill>
                                  <a:latin typeface="Cambria Math"/>
                                </a:rPr>
                                <m:t>𝒂</m:t>
                              </m:r>
                              <m:r>
                                <a:rPr lang="en-US" b="1" i="1">
                                  <a:solidFill>
                                    <a:schemeClr val="bg1"/>
                                  </a:solidFill>
                                  <a:latin typeface="Cambria Math"/>
                                  <a:ea typeface="Cambria Math"/>
                                </a:rPr>
                                <m:t>×</m:t>
                              </m:r>
                              <m:r>
                                <a:rPr lang="en-US" b="1" i="1" smtClean="0">
                                  <a:solidFill>
                                    <a:srgbClr val="0033CC"/>
                                  </a:solidFill>
                                  <a:latin typeface="Cambria Math"/>
                                  <a:ea typeface="Cambria Math"/>
                                </a:rPr>
                                <m:t>𝒓</m:t>
                              </m:r>
                            </m:e>
                          </m:d>
                        </m:den>
                      </m:f>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848434" y="4846379"/>
                <a:ext cx="2788263" cy="916085"/>
              </a:xfrm>
              <a:prstGeom prst="rect">
                <a:avLst/>
              </a:prstGeom>
              <a:blipFill>
                <a:blip r:embed="rId5"/>
                <a:stretch>
                  <a:fillRect/>
                </a:stretch>
              </a:blipFill>
            </p:spPr>
            <p:txBody>
              <a:bodyPr/>
              <a:lstStyle/>
              <a:p>
                <a:r>
                  <a:rPr lang="zh-CN" altLang="en-US">
                    <a:noFill/>
                  </a:rPr>
                  <a:t> </a:t>
                </a:r>
              </a:p>
            </p:txBody>
          </p:sp>
        </mc:Fallback>
      </mc:AlternateContent>
      <p:cxnSp>
        <p:nvCxnSpPr>
          <p:cNvPr id="6" name="Straight Arrow Connector 5"/>
          <p:cNvCxnSpPr/>
          <p:nvPr/>
        </p:nvCxnSpPr>
        <p:spPr bwMode="auto">
          <a:xfrm flipV="1">
            <a:off x="9599641" y="4008923"/>
            <a:ext cx="1268361" cy="217223"/>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9599641" y="4226146"/>
            <a:ext cx="1268361" cy="15240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V="1">
            <a:off x="9599641" y="2979116"/>
            <a:ext cx="0" cy="1231006"/>
          </a:xfrm>
          <a:prstGeom prst="straightConnector1">
            <a:avLst/>
          </a:prstGeom>
          <a:solidFill>
            <a:schemeClr val="accent1"/>
          </a:solidFill>
          <a:ln w="25400" cap="flat" cmpd="sng" algn="ctr">
            <a:solidFill>
              <a:srgbClr val="0033CC"/>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a:off x="9599641" y="4226146"/>
            <a:ext cx="914400" cy="688924"/>
          </a:xfrm>
          <a:prstGeom prst="straightConnector1">
            <a:avLst/>
          </a:prstGeom>
          <a:solidFill>
            <a:schemeClr val="accent1"/>
          </a:solidFill>
          <a:ln w="254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1" name="Rectangle 20"/>
              <p:cNvSpPr/>
              <p:nvPr/>
            </p:nvSpPr>
            <p:spPr>
              <a:xfrm>
                <a:off x="10883231" y="3468657"/>
                <a:ext cx="1185068"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ea typeface="Cambria Math" panose="02040503050406030204" pitchFamily="18" charset="0"/>
                        </a:rPr>
                        <m:t>𝜶</m:t>
                      </m:r>
                      <m:r>
                        <a:rPr lang="en-US" sz="2000" i="1">
                          <a:solidFill>
                            <a:schemeClr val="bg1"/>
                          </a:solidFill>
                          <a:latin typeface="Cambria Math"/>
                        </a:rPr>
                        <m:t>=</m:t>
                      </m:r>
                      <m:f>
                        <m:fPr>
                          <m:ctrlPr>
                            <a:rPr lang="en-US" sz="2000" i="1">
                              <a:solidFill>
                                <a:schemeClr val="bg1"/>
                              </a:solidFill>
                              <a:latin typeface="Cambria Math" panose="02040503050406030204" pitchFamily="18" charset="0"/>
                            </a:rPr>
                          </m:ctrlPr>
                        </m:fPr>
                        <m:num>
                          <m:r>
                            <a:rPr lang="en-US" sz="2000" b="1" i="1">
                              <a:solidFill>
                                <a:srgbClr val="FF0000"/>
                              </a:solidFill>
                              <a:latin typeface="Cambria Math"/>
                            </a:rPr>
                            <m:t>𝒂</m:t>
                          </m:r>
                        </m:num>
                        <m:den>
                          <m:d>
                            <m:dPr>
                              <m:begChr m:val="‖"/>
                              <m:endChr m:val="‖"/>
                              <m:ctrlPr>
                                <a:rPr lang="en-US" sz="2000" i="1">
                                  <a:solidFill>
                                    <a:schemeClr val="bg1"/>
                                  </a:solidFill>
                                  <a:latin typeface="Cambria Math" panose="02040503050406030204" pitchFamily="18" charset="0"/>
                                </a:rPr>
                              </m:ctrlPr>
                            </m:dPr>
                            <m:e>
                              <m:r>
                                <a:rPr lang="en-US" sz="2000" b="1" i="1">
                                  <a:solidFill>
                                    <a:srgbClr val="FF0000"/>
                                  </a:solidFill>
                                  <a:latin typeface="Cambria Math"/>
                                </a:rPr>
                                <m:t>𝒂</m:t>
                              </m:r>
                            </m:e>
                          </m:d>
                        </m:den>
                      </m:f>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10883231" y="3468657"/>
                <a:ext cx="1185068" cy="6651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997745" y="426560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66"/>
                          </a:solidFill>
                          <a:latin typeface="Cambria Math"/>
                        </a:rPr>
                        <m:t>𝒃</m:t>
                      </m:r>
                    </m:oMath>
                  </m:oMathPara>
                </a14:m>
                <a:endParaRPr lang="en-GB" sz="2000" dirty="0"/>
              </a:p>
            </p:txBody>
          </p:sp>
        </mc:Choice>
        <mc:Fallback xmlns="">
          <p:sp>
            <p:nvSpPr>
              <p:cNvPr id="22" name="Rectangle 21"/>
              <p:cNvSpPr>
                <a:spLocks noRot="1" noChangeAspect="1" noMove="1" noResize="1" noEditPoints="1" noAdjustHandles="1" noChangeArrowheads="1" noChangeShapeType="1" noTextEdit="1"/>
              </p:cNvSpPr>
              <p:nvPr/>
            </p:nvSpPr>
            <p:spPr>
              <a:xfrm>
                <a:off x="10997745" y="4265602"/>
                <a:ext cx="404277" cy="400110"/>
              </a:xfrm>
              <a:prstGeom prst="rect">
                <a:avLst/>
              </a:prstGeom>
              <a:blipFill>
                <a:blip r:embed="rId7"/>
                <a:stretch>
                  <a:fillRect l="-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9695862" y="2700463"/>
                <a:ext cx="4667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33CC"/>
                          </a:solidFill>
                          <a:latin typeface="Cambria Math"/>
                          <a:ea typeface="Cambria Math"/>
                        </a:rPr>
                        <m:t>𝒓</m:t>
                      </m:r>
                    </m:oMath>
                  </m:oMathPara>
                </a14:m>
                <a:endParaRPr lang="en-GB" dirty="0"/>
              </a:p>
            </p:txBody>
          </p:sp>
        </mc:Choice>
        <mc:Fallback xmlns="">
          <p:sp>
            <p:nvSpPr>
              <p:cNvPr id="23" name="Rectangle 22"/>
              <p:cNvSpPr>
                <a:spLocks noRot="1" noChangeAspect="1" noMove="1" noResize="1" noEditPoints="1" noAdjustHandles="1" noChangeArrowheads="1" noChangeShapeType="1" noTextEdit="1"/>
              </p:cNvSpPr>
              <p:nvPr/>
            </p:nvSpPr>
            <p:spPr>
              <a:xfrm>
                <a:off x="9695862" y="2700463"/>
                <a:ext cx="46679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9980386" y="4846379"/>
                <a:ext cx="5068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B050"/>
                          </a:solidFill>
                          <a:latin typeface="Cambria Math"/>
                        </a:rPr>
                        <m:t>𝒖</m:t>
                      </m:r>
                    </m:oMath>
                  </m:oMathPara>
                </a14:m>
                <a:endParaRPr lang="en-GB" dirty="0"/>
              </a:p>
            </p:txBody>
          </p:sp>
        </mc:Choice>
        <mc:Fallback xmlns="">
          <p:sp>
            <p:nvSpPr>
              <p:cNvPr id="24" name="Rectangle 23"/>
              <p:cNvSpPr>
                <a:spLocks noRot="1" noChangeAspect="1" noMove="1" noResize="1" noEditPoints="1" noAdjustHandles="1" noChangeArrowheads="1" noChangeShapeType="1" noTextEdit="1"/>
              </p:cNvSpPr>
              <p:nvPr/>
            </p:nvSpPr>
            <p:spPr>
              <a:xfrm>
                <a:off x="9980386" y="4846379"/>
                <a:ext cx="506869" cy="523220"/>
              </a:xfrm>
              <a:prstGeom prst="rect">
                <a:avLst/>
              </a:prstGeom>
              <a:blipFill>
                <a:blip r:embed="rId9"/>
                <a:stretch>
                  <a:fillRect/>
                </a:stretch>
              </a:blipFill>
            </p:spPr>
            <p:txBody>
              <a:bodyPr/>
              <a:lstStyle/>
              <a:p>
                <a:r>
                  <a:rPr lang="zh-CN" altLang="en-US">
                    <a:noFill/>
                  </a:rPr>
                  <a:t> </a:t>
                </a:r>
              </a:p>
            </p:txBody>
          </p:sp>
        </mc:Fallback>
      </mc:AlternateContent>
      <p:cxnSp>
        <p:nvCxnSpPr>
          <p:cNvPr id="33" name="Straight Connector 32"/>
          <p:cNvCxnSpPr/>
          <p:nvPr/>
        </p:nvCxnSpPr>
        <p:spPr bwMode="auto">
          <a:xfrm flipV="1">
            <a:off x="9577875" y="3957303"/>
            <a:ext cx="255638" cy="51621"/>
          </a:xfrm>
          <a:prstGeom prst="line">
            <a:avLst/>
          </a:prstGeom>
          <a:solidFill>
            <a:schemeClr val="accent1"/>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9813849" y="3957303"/>
            <a:ext cx="19664" cy="252819"/>
          </a:xfrm>
          <a:prstGeom prst="line">
            <a:avLst/>
          </a:prstGeom>
          <a:solidFill>
            <a:schemeClr val="accent1"/>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806356" y="4302346"/>
            <a:ext cx="235974" cy="86948"/>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9833513" y="4133775"/>
            <a:ext cx="208579" cy="170035"/>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599641" y="4008924"/>
            <a:ext cx="233872" cy="201198"/>
          </a:xfrm>
          <a:prstGeom prst="line">
            <a:avLst/>
          </a:prstGeom>
          <a:solidFill>
            <a:schemeClr val="accent1"/>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Connector 37"/>
          <p:cNvCxnSpPr/>
          <p:nvPr/>
        </p:nvCxnSpPr>
        <p:spPr bwMode="auto">
          <a:xfrm>
            <a:off x="9828597" y="4226146"/>
            <a:ext cx="0" cy="229052"/>
          </a:xfrm>
          <a:prstGeom prst="line">
            <a:avLst/>
          </a:prstGeom>
          <a:solidFill>
            <a:schemeClr val="accent1"/>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 name="Picture 2">
            <a:extLst>
              <a:ext uri="{FF2B5EF4-FFF2-40B4-BE49-F238E27FC236}">
                <a16:creationId xmlns:a16="http://schemas.microsoft.com/office/drawing/2014/main" id="{6DC5DC25-4F8B-B8AD-C551-9FE56DCB47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4015" y="4345690"/>
            <a:ext cx="1653177" cy="82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CA2732E-2D20-111B-4E99-EA4C6635F263}"/>
              </a:ext>
            </a:extLst>
          </p:cNvPr>
          <p:cNvPicPr>
            <a:picLocks noChangeAspect="1"/>
          </p:cNvPicPr>
          <p:nvPr/>
        </p:nvPicPr>
        <p:blipFill>
          <a:blip r:embed="rId11"/>
          <a:stretch>
            <a:fillRect/>
          </a:stretch>
        </p:blipFill>
        <p:spPr>
          <a:xfrm>
            <a:off x="5263375" y="2579282"/>
            <a:ext cx="1479626" cy="137802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98C620-E9F4-DDEB-7344-678A989D7F0B}"/>
                  </a:ext>
                </a:extLst>
              </p:cNvPr>
              <p:cNvSpPr txBox="1"/>
              <p:nvPr/>
            </p:nvSpPr>
            <p:spPr>
              <a:xfrm>
                <a:off x="2365044" y="2859819"/>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a:solidFill>
                                <a:srgbClr val="FF0000"/>
                              </a:solidFill>
                              <a:latin typeface="Cambria Math"/>
                            </a:rPr>
                            <m:t>𝒂</m:t>
                          </m:r>
                        </m:e>
                      </m:acc>
                    </m:oMath>
                  </m:oMathPara>
                </a14:m>
                <a:endParaRPr lang="zh-CN" altLang="en-US" dirty="0"/>
              </a:p>
            </p:txBody>
          </p:sp>
        </mc:Choice>
        <mc:Fallback xmlns="">
          <p:sp>
            <p:nvSpPr>
              <p:cNvPr id="7" name="文本框 6">
                <a:extLst>
                  <a:ext uri="{FF2B5EF4-FFF2-40B4-BE49-F238E27FC236}">
                    <a16:creationId xmlns:a16="http://schemas.microsoft.com/office/drawing/2014/main" id="{EC98C620-E9F4-DDEB-7344-678A989D7F0B}"/>
                  </a:ext>
                </a:extLst>
              </p:cNvPr>
              <p:cNvSpPr txBox="1">
                <a:spLocks noRot="1" noChangeAspect="1" noMove="1" noResize="1" noEditPoints="1" noAdjustHandles="1" noChangeArrowheads="1" noChangeShapeType="1" noTextEdit="1"/>
              </p:cNvSpPr>
              <p:nvPr/>
            </p:nvSpPr>
            <p:spPr>
              <a:xfrm>
                <a:off x="2365044" y="2859819"/>
                <a:ext cx="60328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F047ED5-2C47-D36A-8334-9D7A7BF442B2}"/>
                  </a:ext>
                </a:extLst>
              </p:cNvPr>
              <p:cNvSpPr txBox="1"/>
              <p:nvPr/>
            </p:nvSpPr>
            <p:spPr>
              <a:xfrm>
                <a:off x="2526775" y="3392229"/>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33CC"/>
                              </a:solidFill>
                              <a:latin typeface="Cambria Math" panose="02040503050406030204" pitchFamily="18" charset="0"/>
                            </a:rPr>
                          </m:ctrlPr>
                        </m:accPr>
                        <m:e>
                          <m:r>
                            <a:rPr lang="en-US" altLang="zh-CN" sz="2800" b="1" i="1" smtClean="0">
                              <a:solidFill>
                                <a:srgbClr val="0033CC"/>
                              </a:solidFill>
                              <a:latin typeface="Cambria Math" panose="02040503050406030204" pitchFamily="18" charset="0"/>
                            </a:rPr>
                            <m:t>𝒓</m:t>
                          </m:r>
                        </m:e>
                      </m:acc>
                    </m:oMath>
                  </m:oMathPara>
                </a14:m>
                <a:endParaRPr lang="zh-CN" altLang="en-US" dirty="0"/>
              </a:p>
            </p:txBody>
          </p:sp>
        </mc:Choice>
        <mc:Fallback xmlns="">
          <p:sp>
            <p:nvSpPr>
              <p:cNvPr id="11" name="文本框 10">
                <a:extLst>
                  <a:ext uri="{FF2B5EF4-FFF2-40B4-BE49-F238E27FC236}">
                    <a16:creationId xmlns:a16="http://schemas.microsoft.com/office/drawing/2014/main" id="{2F047ED5-2C47-D36A-8334-9D7A7BF442B2}"/>
                  </a:ext>
                </a:extLst>
              </p:cNvPr>
              <p:cNvSpPr txBox="1">
                <a:spLocks noRot="1" noChangeAspect="1" noMove="1" noResize="1" noEditPoints="1" noAdjustHandles="1" noChangeArrowheads="1" noChangeShapeType="1" noTextEdit="1"/>
              </p:cNvSpPr>
              <p:nvPr/>
            </p:nvSpPr>
            <p:spPr>
              <a:xfrm>
                <a:off x="2526775" y="3392229"/>
                <a:ext cx="603281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A4ACC7B-2107-45F4-530B-8A351646A088}"/>
                  </a:ext>
                </a:extLst>
              </p:cNvPr>
              <p:cNvSpPr txBox="1"/>
              <p:nvPr/>
            </p:nvSpPr>
            <p:spPr>
              <a:xfrm>
                <a:off x="3332960" y="2593614"/>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2AABA8"/>
                              </a:solidFill>
                              <a:latin typeface="Cambria Math" panose="02040503050406030204" pitchFamily="18" charset="0"/>
                            </a:rPr>
                          </m:ctrlPr>
                        </m:accPr>
                        <m:e>
                          <m:r>
                            <a:rPr lang="en-US" altLang="zh-CN" b="1" i="1">
                              <a:solidFill>
                                <a:srgbClr val="2AABA8"/>
                              </a:solidFill>
                              <a:latin typeface="Cambria Math"/>
                            </a:rPr>
                            <m:t>𝒖</m:t>
                          </m:r>
                        </m:e>
                      </m:acc>
                    </m:oMath>
                  </m:oMathPara>
                </a14:m>
                <a:endParaRPr lang="zh-CN" altLang="en-US" dirty="0"/>
              </a:p>
            </p:txBody>
          </p:sp>
        </mc:Choice>
        <mc:Fallback xmlns="">
          <p:sp>
            <p:nvSpPr>
              <p:cNvPr id="14" name="文本框 13">
                <a:extLst>
                  <a:ext uri="{FF2B5EF4-FFF2-40B4-BE49-F238E27FC236}">
                    <a16:creationId xmlns:a16="http://schemas.microsoft.com/office/drawing/2014/main" id="{1A4ACC7B-2107-45F4-530B-8A351646A088}"/>
                  </a:ext>
                </a:extLst>
              </p:cNvPr>
              <p:cNvSpPr txBox="1">
                <a:spLocks noRot="1" noChangeAspect="1" noMove="1" noResize="1" noEditPoints="1" noAdjustHandles="1" noChangeArrowheads="1" noChangeShapeType="1" noTextEdit="1"/>
              </p:cNvSpPr>
              <p:nvPr/>
            </p:nvSpPr>
            <p:spPr>
              <a:xfrm>
                <a:off x="3332960" y="2593614"/>
                <a:ext cx="6032810" cy="523220"/>
              </a:xfrm>
              <a:prstGeom prst="rect">
                <a:avLst/>
              </a:prstGeom>
              <a:blipFill>
                <a:blip r:embed="rId14"/>
                <a:stretch>
                  <a:fillRect/>
                </a:stretch>
              </a:blipFill>
            </p:spPr>
            <p:txBody>
              <a:bodyPr/>
              <a:lstStyle/>
              <a:p>
                <a:r>
                  <a:rPr lang="zh-CN" alt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29" y="533400"/>
            <a:ext cx="8952271" cy="685800"/>
          </a:xfrm>
        </p:spPr>
        <p:txBody>
          <a:bodyPr/>
          <a:lstStyle/>
          <a:p>
            <a:r>
              <a:rPr lang="en-US" sz="3200" dirty="0"/>
              <a:t>Constructing a camera coordinate frame</a:t>
            </a:r>
            <a:endParaRPr lang="en-GB" sz="3200" dirty="0"/>
          </a:p>
        </p:txBody>
      </p:sp>
      <p:sp>
        <p:nvSpPr>
          <p:cNvPr id="3" name="Content Placeholder 2"/>
          <p:cNvSpPr>
            <a:spLocks noGrp="1"/>
          </p:cNvSpPr>
          <p:nvPr>
            <p:ph idx="1"/>
          </p:nvPr>
        </p:nvSpPr>
        <p:spPr/>
        <p:txBody>
          <a:bodyPr/>
          <a:lstStyle/>
          <a:p>
            <a:r>
              <a:rPr lang="en-US" dirty="0"/>
              <a:t>up can be chosen from （0，1，0）， （0， -1， 0）， （1， 0， 0）， （-1， 0， 0）， （0， 0， -1）， （0， 0， 1）</a:t>
            </a:r>
          </a:p>
          <a:p>
            <a:endParaRPr lang="en-GB" dirty="0"/>
          </a:p>
        </p:txBody>
      </p:sp>
      <p:pic>
        <p:nvPicPr>
          <p:cNvPr id="1125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84" y="3576006"/>
            <a:ext cx="1807446" cy="129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bwMode="auto">
          <a:xfrm flipH="1" flipV="1">
            <a:off x="964330" y="3701091"/>
            <a:ext cx="1159438" cy="547484"/>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2123768" y="2610465"/>
            <a:ext cx="0" cy="163811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flipH="1">
            <a:off x="929268" y="4223483"/>
            <a:ext cx="1194500" cy="251873"/>
          </a:xfrm>
          <a:prstGeom prst="straightConnector1">
            <a:avLst/>
          </a:prstGeom>
          <a:solidFill>
            <a:schemeClr val="accent1"/>
          </a:solidFill>
          <a:ln w="25400" cap="flat" cmpd="sng" algn="ctr">
            <a:solidFill>
              <a:srgbClr val="0033CC"/>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flipV="1">
            <a:off x="2138517" y="3323386"/>
            <a:ext cx="0" cy="875599"/>
          </a:xfrm>
          <a:prstGeom prst="straightConnector1">
            <a:avLst/>
          </a:prstGeom>
          <a:solidFill>
            <a:schemeClr val="accent1"/>
          </a:solidFill>
          <a:ln w="254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16" name="Rectangle 15"/>
              <p:cNvSpPr/>
              <p:nvPr/>
            </p:nvSpPr>
            <p:spPr>
              <a:xfrm>
                <a:off x="2260154" y="3188086"/>
                <a:ext cx="14293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2AABA8"/>
                              </a:solidFill>
                              <a:latin typeface="Cambria Math" panose="02040503050406030204" pitchFamily="18" charset="0"/>
                            </a:rPr>
                          </m:ctrlPr>
                        </m:accPr>
                        <m:e>
                          <m:r>
                            <a:rPr lang="en-US" altLang="zh-CN" b="1" i="1">
                              <a:solidFill>
                                <a:srgbClr val="2AABA8"/>
                              </a:solidFill>
                              <a:latin typeface="Cambria Math"/>
                            </a:rPr>
                            <m:t>𝒖</m:t>
                          </m:r>
                        </m:e>
                      </m:acc>
                      <m:r>
                        <a:rPr lang="en-US" altLang="zh-CN" b="1" i="1" smtClean="0">
                          <a:solidFill>
                            <a:srgbClr val="0033CC"/>
                          </a:solidFill>
                          <a:latin typeface="Cambria Math" panose="02040503050406030204" pitchFamily="18" charset="0"/>
                        </a:rPr>
                        <m:t>=</m:t>
                      </m:r>
                      <m:r>
                        <a:rPr lang="en-US" altLang="zh-CN" b="1" i="1" smtClean="0">
                          <a:solidFill>
                            <a:srgbClr val="0033CC"/>
                          </a:solidFill>
                          <a:latin typeface="Cambria Math" panose="02040503050406030204" pitchFamily="18" charset="0"/>
                        </a:rPr>
                        <m:t>𝒖𝒑</m:t>
                      </m:r>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2260154" y="3188086"/>
                <a:ext cx="1429366" cy="523220"/>
              </a:xfrm>
              <a:prstGeom prst="rect">
                <a:avLst/>
              </a:prstGeom>
              <a:blipFill>
                <a:blip r:embed="rId3"/>
                <a:stretch>
                  <a:fillRect/>
                </a:stretch>
              </a:blipFill>
            </p:spPr>
            <p:txBody>
              <a:bodyPr/>
              <a:lstStyle/>
              <a:p>
                <a:r>
                  <a:rPr lang="zh-CN" altLang="en-US">
                    <a:noFill/>
                  </a:rPr>
                  <a:t> </a:t>
                </a:r>
              </a:p>
            </p:txBody>
          </p:sp>
        </mc:Fallback>
      </mc:AlternateContent>
      <p:sp>
        <p:nvSpPr>
          <p:cNvPr id="29" name="Rectangle 28"/>
          <p:cNvSpPr/>
          <p:nvPr/>
        </p:nvSpPr>
        <p:spPr>
          <a:xfrm>
            <a:off x="2441638" y="3583463"/>
            <a:ext cx="2210862" cy="523220"/>
          </a:xfrm>
          <a:prstGeom prst="rect">
            <a:avLst/>
          </a:prstGeom>
        </p:spPr>
        <p:txBody>
          <a:bodyPr wrap="none">
            <a:spAutoFit/>
          </a:bodyPr>
          <a:lstStyle/>
          <a:p>
            <a:r>
              <a:rPr lang="en-US" dirty="0">
                <a:solidFill>
                  <a:srgbClr val="000066"/>
                </a:solidFill>
              </a:rPr>
              <a:t>up=（0，1，0） </a:t>
            </a:r>
            <a:endParaRPr lang="en-GB" dirty="0">
              <a:solidFill>
                <a:srgbClr val="000066"/>
              </a:solidFill>
            </a:endParaRPr>
          </a:p>
        </p:txBody>
      </p:sp>
      <p:pic>
        <p:nvPicPr>
          <p:cNvPr id="11253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363" y="2610465"/>
            <a:ext cx="199072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Straight Arrow Connector 33"/>
          <p:cNvCxnSpPr/>
          <p:nvPr/>
        </p:nvCxnSpPr>
        <p:spPr bwMode="auto">
          <a:xfrm flipV="1">
            <a:off x="6252926" y="4349419"/>
            <a:ext cx="1219827" cy="4216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Arrow Connector 36"/>
          <p:cNvCxnSpPr/>
          <p:nvPr/>
        </p:nvCxnSpPr>
        <p:spPr bwMode="auto">
          <a:xfrm>
            <a:off x="6258232" y="4760350"/>
            <a:ext cx="1440426" cy="106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p:cNvCxnSpPr/>
          <p:nvPr/>
        </p:nvCxnSpPr>
        <p:spPr bwMode="auto">
          <a:xfrm flipV="1">
            <a:off x="6223819" y="3224420"/>
            <a:ext cx="0" cy="1546594"/>
          </a:xfrm>
          <a:prstGeom prst="straightConnector1">
            <a:avLst/>
          </a:prstGeom>
          <a:solidFill>
            <a:schemeClr val="accent1"/>
          </a:solidFill>
          <a:ln w="25400" cap="flat" cmpd="sng" algn="ctr">
            <a:solidFill>
              <a:srgbClr val="0033CC"/>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Arrow Connector 41"/>
          <p:cNvCxnSpPr/>
          <p:nvPr/>
        </p:nvCxnSpPr>
        <p:spPr bwMode="auto">
          <a:xfrm>
            <a:off x="6223819" y="4760349"/>
            <a:ext cx="1226574" cy="727744"/>
          </a:xfrm>
          <a:prstGeom prst="straightConnector1">
            <a:avLst/>
          </a:prstGeom>
          <a:solidFill>
            <a:schemeClr val="accent1"/>
          </a:solidFill>
          <a:ln w="254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6" name="Rectangle 45"/>
              <p:cNvSpPr/>
              <p:nvPr/>
            </p:nvSpPr>
            <p:spPr>
              <a:xfrm>
                <a:off x="6385560" y="5556321"/>
                <a:ext cx="4667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33CC"/>
                          </a:solidFill>
                          <a:latin typeface="Cambria Math"/>
                          <a:ea typeface="Cambria Math"/>
                        </a:rPr>
                        <m:t>𝒓</m:t>
                      </m:r>
                    </m:oMath>
                  </m:oMathPara>
                </a14:m>
                <a:endParaRPr lang="en-GB" dirty="0"/>
              </a:p>
            </p:txBody>
          </p:sp>
        </mc:Choice>
        <mc:Fallback xmlns="">
          <p:sp>
            <p:nvSpPr>
              <p:cNvPr id="46" name="Rectangle 45"/>
              <p:cNvSpPr>
                <a:spLocks noRot="1" noChangeAspect="1" noMove="1" noResize="1" noEditPoints="1" noAdjustHandles="1" noChangeArrowheads="1" noChangeShapeType="1" noTextEdit="1"/>
              </p:cNvSpPr>
              <p:nvPr/>
            </p:nvSpPr>
            <p:spPr>
              <a:xfrm>
                <a:off x="6385560" y="5556321"/>
                <a:ext cx="466794" cy="523220"/>
              </a:xfrm>
              <a:prstGeom prst="rect">
                <a:avLst/>
              </a:prstGeom>
              <a:blipFill rotWithShape="1">
                <a:blip r:embed="rId9"/>
                <a:stretch>
                  <a:fillRect/>
                </a:stretch>
              </a:blipFill>
            </p:spPr>
            <p:txBody>
              <a:bodyPr/>
              <a:lstStyle/>
              <a:p>
                <a:r>
                  <a:rPr lang="en-GB">
                    <a:noFill/>
                  </a:rPr>
                  <a:t> </a:t>
                </a:r>
              </a:p>
            </p:txBody>
          </p:sp>
        </mc:Fallback>
      </mc:AlternateContent>
      <p:sp>
        <p:nvSpPr>
          <p:cNvPr id="40" name="Rectangle 39"/>
          <p:cNvSpPr/>
          <p:nvPr/>
        </p:nvSpPr>
        <p:spPr>
          <a:xfrm>
            <a:off x="6931564" y="5906846"/>
            <a:ext cx="2092239" cy="523220"/>
          </a:xfrm>
          <a:prstGeom prst="rect">
            <a:avLst/>
          </a:prstGeom>
        </p:spPr>
        <p:txBody>
          <a:bodyPr wrap="none">
            <a:spAutoFit/>
          </a:bodyPr>
          <a:lstStyle/>
          <a:p>
            <a:r>
              <a:rPr lang="en-US" dirty="0">
                <a:solidFill>
                  <a:srgbClr val="000066"/>
                </a:solidFill>
              </a:rPr>
              <a:t>up=（1, 0, 0） </a:t>
            </a:r>
            <a:endParaRPr lang="en-GB" dirty="0">
              <a:solidFill>
                <a:srgbClr val="000066"/>
              </a:solidFill>
            </a:endParaRPr>
          </a:p>
        </p:txBody>
      </p:sp>
      <p:sp>
        <p:nvSpPr>
          <p:cNvPr id="41" name="Rectangle 40"/>
          <p:cNvSpPr/>
          <p:nvPr/>
        </p:nvSpPr>
        <p:spPr>
          <a:xfrm>
            <a:off x="-379119" y="6322889"/>
            <a:ext cx="7664822" cy="461665"/>
          </a:xfrm>
          <a:prstGeom prst="rect">
            <a:avLst/>
          </a:prstGeom>
        </p:spPr>
        <p:txBody>
          <a:bodyPr wrap="square">
            <a:spAutoFit/>
          </a:bodyPr>
          <a:lstStyle/>
          <a:p>
            <a:r>
              <a:rPr lang="en-US" sz="2400" dirty="0">
                <a:solidFill>
                  <a:srgbClr val="000066"/>
                </a:solidFill>
              </a:rPr>
              <a:t>The camera coordinate frame is attached to the camera.</a:t>
            </a:r>
            <a:endParaRPr lang="en-GB" sz="2400" dirty="0">
              <a:solidFill>
                <a:srgbClr val="000066"/>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5A8159-AC24-7C9A-E1CA-B839E30A2C3D}"/>
                  </a:ext>
                </a:extLst>
              </p:cNvPr>
              <p:cNvSpPr txBox="1"/>
              <p:nvPr/>
            </p:nvSpPr>
            <p:spPr>
              <a:xfrm>
                <a:off x="-2187244" y="3304658"/>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a:solidFill>
                                <a:srgbClr val="FF0000"/>
                              </a:solidFill>
                              <a:latin typeface="Cambria Math"/>
                            </a:rPr>
                            <m:t>𝒂</m:t>
                          </m:r>
                        </m:e>
                      </m:acc>
                    </m:oMath>
                  </m:oMathPara>
                </a14:m>
                <a:endParaRPr lang="zh-CN" altLang="en-US" dirty="0"/>
              </a:p>
            </p:txBody>
          </p:sp>
        </mc:Choice>
        <mc:Fallback xmlns="">
          <p:sp>
            <p:nvSpPr>
              <p:cNvPr id="6" name="文本框 5">
                <a:extLst>
                  <a:ext uri="{FF2B5EF4-FFF2-40B4-BE49-F238E27FC236}">
                    <a16:creationId xmlns:a16="http://schemas.microsoft.com/office/drawing/2014/main" id="{325A8159-AC24-7C9A-E1CA-B839E30A2C3D}"/>
                  </a:ext>
                </a:extLst>
              </p:cNvPr>
              <p:cNvSpPr txBox="1">
                <a:spLocks noRot="1" noChangeAspect="1" noMove="1" noResize="1" noEditPoints="1" noAdjustHandles="1" noChangeArrowheads="1" noChangeShapeType="1" noTextEdit="1"/>
              </p:cNvSpPr>
              <p:nvPr/>
            </p:nvSpPr>
            <p:spPr>
              <a:xfrm>
                <a:off x="-2187244" y="3304658"/>
                <a:ext cx="60328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275CA8-8A50-BC58-1C16-244240A45FAE}"/>
                  </a:ext>
                </a:extLst>
              </p:cNvPr>
              <p:cNvSpPr txBox="1"/>
              <p:nvPr/>
            </p:nvSpPr>
            <p:spPr>
              <a:xfrm>
                <a:off x="-2346121" y="4246897"/>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33CC"/>
                              </a:solidFill>
                              <a:latin typeface="Cambria Math" panose="02040503050406030204" pitchFamily="18" charset="0"/>
                            </a:rPr>
                          </m:ctrlPr>
                        </m:accPr>
                        <m:e>
                          <m:r>
                            <a:rPr lang="en-US" altLang="zh-CN" sz="2800" b="1" i="1" smtClean="0">
                              <a:solidFill>
                                <a:srgbClr val="0033CC"/>
                              </a:solidFill>
                              <a:latin typeface="Cambria Math" panose="02040503050406030204" pitchFamily="18" charset="0"/>
                            </a:rPr>
                            <m:t>𝒓</m:t>
                          </m:r>
                        </m:e>
                      </m:acc>
                    </m:oMath>
                  </m:oMathPara>
                </a14:m>
                <a:endParaRPr lang="zh-CN" altLang="en-US" dirty="0"/>
              </a:p>
            </p:txBody>
          </p:sp>
        </mc:Choice>
        <mc:Fallback xmlns="">
          <p:sp>
            <p:nvSpPr>
              <p:cNvPr id="7" name="文本框 6">
                <a:extLst>
                  <a:ext uri="{FF2B5EF4-FFF2-40B4-BE49-F238E27FC236}">
                    <a16:creationId xmlns:a16="http://schemas.microsoft.com/office/drawing/2014/main" id="{76275CA8-8A50-BC58-1C16-244240A45FAE}"/>
                  </a:ext>
                </a:extLst>
              </p:cNvPr>
              <p:cNvSpPr txBox="1">
                <a:spLocks noRot="1" noChangeAspect="1" noMove="1" noResize="1" noEditPoints="1" noAdjustHandles="1" noChangeArrowheads="1" noChangeShapeType="1" noTextEdit="1"/>
              </p:cNvSpPr>
              <p:nvPr/>
            </p:nvSpPr>
            <p:spPr>
              <a:xfrm>
                <a:off x="-2346121" y="4246897"/>
                <a:ext cx="60328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5F080CE-8BDA-5DBF-E40B-268C15DA7744}"/>
                  </a:ext>
                </a:extLst>
              </p:cNvPr>
              <p:cNvSpPr txBox="1"/>
              <p:nvPr/>
            </p:nvSpPr>
            <p:spPr>
              <a:xfrm>
                <a:off x="4849137" y="3845678"/>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a:solidFill>
                                <a:srgbClr val="FF0000"/>
                              </a:solidFill>
                              <a:latin typeface="Cambria Math"/>
                            </a:rPr>
                            <m:t>𝒂</m:t>
                          </m:r>
                        </m:e>
                      </m:acc>
                    </m:oMath>
                  </m:oMathPara>
                </a14:m>
                <a:endParaRPr lang="zh-CN" altLang="en-US" dirty="0"/>
              </a:p>
            </p:txBody>
          </p:sp>
        </mc:Choice>
        <mc:Fallback xmlns="">
          <p:sp>
            <p:nvSpPr>
              <p:cNvPr id="8" name="文本框 7">
                <a:extLst>
                  <a:ext uri="{FF2B5EF4-FFF2-40B4-BE49-F238E27FC236}">
                    <a16:creationId xmlns:a16="http://schemas.microsoft.com/office/drawing/2014/main" id="{55F080CE-8BDA-5DBF-E40B-268C15DA7744}"/>
                  </a:ext>
                </a:extLst>
              </p:cNvPr>
              <p:cNvSpPr txBox="1">
                <a:spLocks noRot="1" noChangeAspect="1" noMove="1" noResize="1" noEditPoints="1" noAdjustHandles="1" noChangeArrowheads="1" noChangeShapeType="1" noTextEdit="1"/>
              </p:cNvSpPr>
              <p:nvPr/>
            </p:nvSpPr>
            <p:spPr>
              <a:xfrm>
                <a:off x="4849137" y="3845678"/>
                <a:ext cx="60328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B28705A-FA5F-7D42-A161-0546A60A0508}"/>
                  </a:ext>
                </a:extLst>
              </p:cNvPr>
              <p:cNvSpPr txBox="1"/>
              <p:nvPr/>
            </p:nvSpPr>
            <p:spPr>
              <a:xfrm>
                <a:off x="3051960" y="2954703"/>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solidFill>
                                <a:srgbClr val="0033CC"/>
                              </a:solidFill>
                              <a:latin typeface="Cambria Math" panose="02040503050406030204" pitchFamily="18" charset="0"/>
                            </a:rPr>
                          </m:ctrlPr>
                        </m:accPr>
                        <m:e>
                          <m:r>
                            <a:rPr lang="en-US" altLang="zh-CN" sz="2800" b="1" i="1" smtClean="0">
                              <a:solidFill>
                                <a:srgbClr val="0033CC"/>
                              </a:solidFill>
                              <a:latin typeface="Cambria Math" panose="02040503050406030204" pitchFamily="18" charset="0"/>
                            </a:rPr>
                            <m:t>𝒓</m:t>
                          </m:r>
                        </m:e>
                      </m:acc>
                    </m:oMath>
                  </m:oMathPara>
                </a14:m>
                <a:endParaRPr lang="zh-CN" altLang="en-US" dirty="0"/>
              </a:p>
            </p:txBody>
          </p:sp>
        </mc:Choice>
        <mc:Fallback xmlns="">
          <p:sp>
            <p:nvSpPr>
              <p:cNvPr id="17" name="文本框 16">
                <a:extLst>
                  <a:ext uri="{FF2B5EF4-FFF2-40B4-BE49-F238E27FC236}">
                    <a16:creationId xmlns:a16="http://schemas.microsoft.com/office/drawing/2014/main" id="{BB28705A-FA5F-7D42-A161-0546A60A0508}"/>
                  </a:ext>
                </a:extLst>
              </p:cNvPr>
              <p:cNvSpPr txBox="1">
                <a:spLocks noRot="1" noChangeAspect="1" noMove="1" noResize="1" noEditPoints="1" noAdjustHandles="1" noChangeArrowheads="1" noChangeShapeType="1" noTextEdit="1"/>
              </p:cNvSpPr>
              <p:nvPr/>
            </p:nvSpPr>
            <p:spPr>
              <a:xfrm>
                <a:off x="3051960" y="2954703"/>
                <a:ext cx="603281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B78FDA0-3F8E-5E9D-0B73-4308C577AE22}"/>
                  </a:ext>
                </a:extLst>
              </p:cNvPr>
              <p:cNvSpPr txBox="1"/>
              <p:nvPr/>
            </p:nvSpPr>
            <p:spPr>
              <a:xfrm>
                <a:off x="4674080" y="5153934"/>
                <a:ext cx="6032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2AABA8"/>
                              </a:solidFill>
                              <a:latin typeface="Cambria Math" panose="02040503050406030204" pitchFamily="18" charset="0"/>
                            </a:rPr>
                          </m:ctrlPr>
                        </m:accPr>
                        <m:e>
                          <m:r>
                            <a:rPr lang="en-US" altLang="zh-CN" b="1" i="1">
                              <a:solidFill>
                                <a:srgbClr val="2AABA8"/>
                              </a:solidFill>
                              <a:latin typeface="Cambria Math"/>
                            </a:rPr>
                            <m:t>𝒖</m:t>
                          </m:r>
                        </m:e>
                      </m:acc>
                    </m:oMath>
                  </m:oMathPara>
                </a14:m>
                <a:endParaRPr lang="zh-CN" altLang="en-US" dirty="0"/>
              </a:p>
            </p:txBody>
          </p:sp>
        </mc:Choice>
        <mc:Fallback xmlns="">
          <p:sp>
            <p:nvSpPr>
              <p:cNvPr id="18" name="文本框 17">
                <a:extLst>
                  <a:ext uri="{FF2B5EF4-FFF2-40B4-BE49-F238E27FC236}">
                    <a16:creationId xmlns:a16="http://schemas.microsoft.com/office/drawing/2014/main" id="{2B78FDA0-3F8E-5E9D-0B73-4308C577AE22}"/>
                  </a:ext>
                </a:extLst>
              </p:cNvPr>
              <p:cNvSpPr txBox="1">
                <a:spLocks noRot="1" noChangeAspect="1" noMove="1" noResize="1" noEditPoints="1" noAdjustHandles="1" noChangeArrowheads="1" noChangeShapeType="1" noTextEdit="1"/>
              </p:cNvSpPr>
              <p:nvPr/>
            </p:nvSpPr>
            <p:spPr>
              <a:xfrm>
                <a:off x="4674080" y="5153934"/>
                <a:ext cx="6032810"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83720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r>
              <a:rPr lang="en-US"/>
              <a:t>Matrices</a:t>
            </a:r>
          </a:p>
        </p:txBody>
      </p:sp>
      <p:sp>
        <p:nvSpPr>
          <p:cNvPr id="1103875" name="Rectangle 3"/>
          <p:cNvSpPr>
            <a:spLocks noGrp="1" noChangeArrowheads="1"/>
          </p:cNvSpPr>
          <p:nvPr>
            <p:ph type="body" idx="1"/>
          </p:nvPr>
        </p:nvSpPr>
        <p:spPr>
          <a:xfrm>
            <a:off x="457200" y="1371600"/>
            <a:ext cx="8686800" cy="5184775"/>
          </a:xfrm>
        </p:spPr>
        <p:txBody>
          <a:bodyPr/>
          <a:lstStyle/>
          <a:p>
            <a:r>
              <a:rPr lang="en-US" dirty="0"/>
              <a:t>Can be used to transform points (vectors)</a:t>
            </a:r>
          </a:p>
          <a:p>
            <a:pPr lvl="1"/>
            <a:r>
              <a:rPr lang="en-US" dirty="0"/>
              <a:t>Translation, rotation, shear, scale</a:t>
            </a:r>
          </a:p>
          <a:p>
            <a:r>
              <a:rPr lang="en-US" dirty="0"/>
              <a:t>Array of numbers (</a:t>
            </a:r>
            <a:r>
              <a:rPr lang="en-US" dirty="0" err="1"/>
              <a:t>m</a:t>
            </a:r>
            <a:r>
              <a:rPr lang="en-US" dirty="0" err="1">
                <a:cs typeface="Times New Roman" charset="0"/>
              </a:rPr>
              <a:t>×</a:t>
            </a:r>
            <a:r>
              <a:rPr lang="en-US" dirty="0" err="1"/>
              <a:t>n</a:t>
            </a:r>
            <a:r>
              <a:rPr lang="en-US" dirty="0"/>
              <a:t>  = m rows, n columns)</a:t>
            </a:r>
          </a:p>
          <a:p>
            <a:endParaRPr lang="en-US" dirty="0"/>
          </a:p>
          <a:p>
            <a:endParaRPr lang="en-US" dirty="0"/>
          </a:p>
          <a:p>
            <a:r>
              <a:rPr lang="en-US" dirty="0"/>
              <a:t>Addition, multiplication by a scalar simple: element by element</a:t>
            </a:r>
          </a:p>
          <a:p>
            <a:pPr lvl="1">
              <a:buFont typeface="Wingdings" charset="0"/>
              <a:buNone/>
            </a:pPr>
            <a:endParaRPr lang="en-US" dirty="0"/>
          </a:p>
          <a:p>
            <a:pPr lvl="1">
              <a:buFont typeface="Wingdings" charset="0"/>
              <a:buNone/>
            </a:pPr>
            <a:endParaRPr lang="en-US" sz="2000" dirty="0"/>
          </a:p>
        </p:txBody>
      </p:sp>
      <mc:AlternateContent xmlns:mc="http://schemas.openxmlformats.org/markup-compatibility/2006" xmlns:a14="http://schemas.microsoft.com/office/drawing/2010/main">
        <mc:Choice Requires="a14">
          <p:sp>
            <p:nvSpPr>
              <p:cNvPr id="2" name="TextBox 1"/>
              <p:cNvSpPr txBox="1"/>
              <p:nvPr/>
            </p:nvSpPr>
            <p:spPr>
              <a:xfrm>
                <a:off x="3487546" y="2971800"/>
                <a:ext cx="1468735" cy="1231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i="1" smtClean="0">
                              <a:solidFill>
                                <a:srgbClr val="000066"/>
                              </a:solidFill>
                              <a:latin typeface="Cambria Math" panose="02040503050406030204" pitchFamily="18" charset="0"/>
                            </a:rPr>
                          </m:ctrlPr>
                        </m:dPr>
                        <m:e>
                          <m:m>
                            <m:mPr>
                              <m:mcs>
                                <m:mc>
                                  <m:mcPr>
                                    <m:count m:val="2"/>
                                    <m:mcJc m:val="center"/>
                                  </m:mcPr>
                                </m:mc>
                              </m:mcs>
                              <m:ctrlPr>
                                <a:rPr lang="en-GB" i="1" smtClean="0">
                                  <a:solidFill>
                                    <a:srgbClr val="000066"/>
                                  </a:solidFill>
                                  <a:latin typeface="Cambria Math" panose="02040503050406030204" pitchFamily="18" charset="0"/>
                                </a:rPr>
                              </m:ctrlPr>
                            </m:mPr>
                            <m:mr>
                              <m:e>
                                <m:r>
                                  <m:rPr>
                                    <m:brk m:alnAt="7"/>
                                  </m:rPr>
                                  <a:rPr lang="en-US" b="0" i="1" smtClean="0">
                                    <a:solidFill>
                                      <a:srgbClr val="000066"/>
                                    </a:solidFill>
                                    <a:latin typeface="Cambria Math"/>
                                  </a:rPr>
                                  <m:t>1</m:t>
                                </m:r>
                              </m:e>
                              <m:e>
                                <m:r>
                                  <a:rPr lang="en-US" b="0" i="1" smtClean="0">
                                    <a:solidFill>
                                      <a:srgbClr val="000066"/>
                                    </a:solidFill>
                                    <a:latin typeface="Cambria Math"/>
                                  </a:rPr>
                                  <m:t>3</m:t>
                                </m:r>
                              </m:e>
                            </m:mr>
                            <m:mr>
                              <m:e>
                                <m:r>
                                  <a:rPr lang="en-US" b="0" i="1" smtClean="0">
                                    <a:solidFill>
                                      <a:srgbClr val="000066"/>
                                    </a:solidFill>
                                    <a:latin typeface="Cambria Math"/>
                                  </a:rPr>
                                  <m:t>5</m:t>
                                </m:r>
                              </m:e>
                              <m:e>
                                <m:r>
                                  <a:rPr lang="en-US" b="0" i="1" smtClean="0">
                                    <a:solidFill>
                                      <a:srgbClr val="000066"/>
                                    </a:solidFill>
                                    <a:latin typeface="Cambria Math"/>
                                  </a:rPr>
                                  <m:t>2</m:t>
                                </m:r>
                              </m:e>
                            </m:mr>
                            <m:mr>
                              <m:e>
                                <m:r>
                                  <a:rPr lang="en-US" b="0" i="1" smtClean="0">
                                    <a:solidFill>
                                      <a:srgbClr val="000066"/>
                                    </a:solidFill>
                                    <a:latin typeface="Cambria Math"/>
                                  </a:rPr>
                                  <m:t>0</m:t>
                                </m:r>
                              </m:e>
                              <m:e>
                                <m:r>
                                  <a:rPr lang="en-US" b="0" i="1" smtClean="0">
                                    <a:solidFill>
                                      <a:srgbClr val="000066"/>
                                    </a:solidFill>
                                    <a:latin typeface="Cambria Math"/>
                                  </a:rPr>
                                  <m:t>4</m:t>
                                </m:r>
                              </m:e>
                            </m:mr>
                          </m:m>
                        </m:e>
                      </m:d>
                    </m:oMath>
                  </m:oMathPara>
                </a14:m>
                <a:endParaRPr lang="en-GB" dirty="0">
                  <a:solidFill>
                    <a:srgbClr val="000066"/>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487546" y="2971800"/>
                <a:ext cx="1468735" cy="1231747"/>
              </a:xfrm>
              <a:prstGeom prst="rect">
                <a:avLst/>
              </a:prstGeom>
              <a:blipFill rotWithShape="1">
                <a:blip r:embed="rId3"/>
                <a:stretch>
                  <a:fillRect/>
                </a:stretch>
              </a:blipFill>
            </p:spPr>
            <p:txBody>
              <a:bodyPr/>
              <a:lstStyle/>
              <a:p>
                <a:r>
                  <a:rPr lang="en-GB">
                    <a:noFill/>
                  </a:rPr>
                  <a:t> </a:t>
                </a:r>
              </a:p>
            </p:txBody>
          </p:sp>
        </mc:Fallback>
      </mc:AlternateContent>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a:t>Matrix-matrix multiplication</a:t>
            </a:r>
          </a:p>
        </p:txBody>
      </p:sp>
      <p:sp>
        <p:nvSpPr>
          <p:cNvPr id="1106947" name="Rectangle 3"/>
          <p:cNvSpPr>
            <a:spLocks noGrp="1" noChangeArrowheads="1"/>
          </p:cNvSpPr>
          <p:nvPr>
            <p:ph type="body" idx="1"/>
          </p:nvPr>
        </p:nvSpPr>
        <p:spPr>
          <a:xfrm>
            <a:off x="457200" y="1527175"/>
            <a:ext cx="8686800" cy="5029200"/>
          </a:xfrm>
        </p:spPr>
        <p:txBody>
          <a:bodyPr/>
          <a:lstStyle/>
          <a:p>
            <a:r>
              <a:rPr lang="en-US" dirty="0"/>
              <a:t>Number of columns in first must  = rows in second</a:t>
            </a:r>
          </a:p>
          <a:p>
            <a:endParaRPr lang="en-US" dirty="0"/>
          </a:p>
          <a:p>
            <a:endParaRPr lang="en-US" dirty="0"/>
          </a:p>
          <a:p>
            <a:endParaRPr lang="en-US" dirty="0"/>
          </a:p>
          <a:p>
            <a:r>
              <a:rPr lang="en-US" dirty="0"/>
              <a:t>Element (</a:t>
            </a:r>
            <a:r>
              <a:rPr lang="en-US" dirty="0" err="1"/>
              <a:t>i,j</a:t>
            </a:r>
            <a:r>
              <a:rPr lang="en-US" dirty="0"/>
              <a:t>) in product is dot product of row </a:t>
            </a:r>
            <a:r>
              <a:rPr lang="en-US" dirty="0" err="1"/>
              <a:t>i</a:t>
            </a:r>
            <a:r>
              <a:rPr lang="en-US" dirty="0"/>
              <a:t> of first matrix and column j of second matrix</a:t>
            </a:r>
          </a:p>
          <a:p>
            <a:pPr lvl="1">
              <a:buFont typeface="Wingdings" charset="0"/>
              <a:buNone/>
            </a:pPr>
            <a:endParaRPr lang="en-US" sz="2000" dirty="0"/>
          </a:p>
        </p:txBody>
      </p:sp>
      <p:sp>
        <p:nvSpPr>
          <p:cNvPr id="9" name="Rectangle 5"/>
          <p:cNvSpPr>
            <a:spLocks noChangeArrowheads="1"/>
          </p:cNvSpPr>
          <p:nvPr/>
        </p:nvSpPr>
        <p:spPr bwMode="auto">
          <a:xfrm>
            <a:off x="1425028" y="2625122"/>
            <a:ext cx="687387" cy="42564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10" name="Rectangle 6"/>
          <p:cNvSpPr>
            <a:spLocks noChangeArrowheads="1"/>
          </p:cNvSpPr>
          <p:nvPr/>
        </p:nvSpPr>
        <p:spPr bwMode="auto">
          <a:xfrm>
            <a:off x="5223178" y="2601148"/>
            <a:ext cx="2333400" cy="44961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mc:AlternateContent xmlns:mc="http://schemas.openxmlformats.org/markup-compatibility/2006" xmlns:a14="http://schemas.microsoft.com/office/drawing/2010/main">
        <mc:Choice Requires="a14">
          <p:sp>
            <p:nvSpPr>
              <p:cNvPr id="2" name="Rectangle 1"/>
              <p:cNvSpPr/>
              <p:nvPr/>
            </p:nvSpPr>
            <p:spPr>
              <a:xfrm>
                <a:off x="828498" y="2436300"/>
                <a:ext cx="7235442" cy="1231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GB" i="1" smtClean="0">
                              <a:solidFill>
                                <a:srgbClr val="000066"/>
                              </a:solidFill>
                              <a:latin typeface="Cambria Math" panose="02040503050406030204" pitchFamily="18" charset="0"/>
                            </a:rPr>
                          </m:ctrlPr>
                        </m:dPr>
                        <m:e>
                          <m:m>
                            <m:mPr>
                              <m:mcs>
                                <m:mc>
                                  <m:mcPr>
                                    <m:count m:val="2"/>
                                    <m:mcJc m:val="center"/>
                                  </m:mcPr>
                                </m:mc>
                              </m:mcs>
                              <m:ctrlPr>
                                <a:rPr lang="en-GB" i="1">
                                  <a:solidFill>
                                    <a:srgbClr val="000066"/>
                                  </a:solidFill>
                                  <a:latin typeface="Cambria Math" panose="02040503050406030204" pitchFamily="18" charset="0"/>
                                </a:rPr>
                              </m:ctrlPr>
                            </m:mPr>
                            <m:mr>
                              <m:e>
                                <m:r>
                                  <m:rPr>
                                    <m:brk m:alnAt="7"/>
                                  </m:rPr>
                                  <a:rPr lang="en-US" i="1">
                                    <a:solidFill>
                                      <a:srgbClr val="000066"/>
                                    </a:solidFill>
                                    <a:latin typeface="Cambria Math"/>
                                  </a:rPr>
                                  <m:t>1</m:t>
                                </m:r>
                              </m:e>
                              <m:e>
                                <m:r>
                                  <a:rPr lang="en-US" i="1">
                                    <a:solidFill>
                                      <a:srgbClr val="000066"/>
                                    </a:solidFill>
                                    <a:latin typeface="Cambria Math"/>
                                  </a:rPr>
                                  <m:t>3</m:t>
                                </m:r>
                              </m:e>
                            </m:mr>
                            <m:mr>
                              <m:e>
                                <m:r>
                                  <a:rPr lang="en-US" i="1">
                                    <a:solidFill>
                                      <a:srgbClr val="000066"/>
                                    </a:solidFill>
                                    <a:latin typeface="Cambria Math"/>
                                  </a:rPr>
                                  <m:t>5</m:t>
                                </m:r>
                              </m:e>
                              <m:e>
                                <m:r>
                                  <a:rPr lang="en-US" i="1">
                                    <a:solidFill>
                                      <a:srgbClr val="000066"/>
                                    </a:solidFill>
                                    <a:latin typeface="Cambria Math"/>
                                  </a:rPr>
                                  <m:t>2</m:t>
                                </m:r>
                              </m:e>
                            </m:mr>
                            <m:mr>
                              <m:e>
                                <m:r>
                                  <a:rPr lang="en-US" i="1">
                                    <a:solidFill>
                                      <a:srgbClr val="000066"/>
                                    </a:solidFill>
                                    <a:latin typeface="Cambria Math"/>
                                  </a:rPr>
                                  <m:t>0</m:t>
                                </m:r>
                              </m:e>
                              <m:e>
                                <m:r>
                                  <a:rPr lang="en-US" i="1">
                                    <a:solidFill>
                                      <a:srgbClr val="000066"/>
                                    </a:solidFill>
                                    <a:latin typeface="Cambria Math"/>
                                  </a:rPr>
                                  <m:t>4</m:t>
                                </m:r>
                              </m:e>
                            </m:mr>
                          </m:m>
                        </m:e>
                      </m:d>
                      <m:d>
                        <m:dPr>
                          <m:ctrlPr>
                            <a:rPr lang="en-US" i="1">
                              <a:solidFill>
                                <a:srgbClr val="000066"/>
                              </a:solidFill>
                              <a:latin typeface="Cambria Math" panose="02040503050406030204" pitchFamily="18" charset="0"/>
                            </a:rPr>
                          </m:ctrlPr>
                        </m:dPr>
                        <m:e>
                          <m:m>
                            <m:mPr>
                              <m:mcs>
                                <m:mc>
                                  <m:mcPr>
                                    <m:count m:val="2"/>
                                    <m:mcJc m:val="center"/>
                                  </m:mcPr>
                                </m:mc>
                              </m:mcs>
                              <m:ctrlPr>
                                <a:rPr lang="en-US" i="1">
                                  <a:solidFill>
                                    <a:srgbClr val="000066"/>
                                  </a:solidFill>
                                  <a:latin typeface="Cambria Math" panose="02040503050406030204" pitchFamily="18" charset="0"/>
                                </a:rPr>
                              </m:ctrlPr>
                            </m:mPr>
                            <m:mr>
                              <m:e>
                                <m:r>
                                  <m:rPr>
                                    <m:brk m:alnAt="7"/>
                                  </m:rPr>
                                  <a:rPr lang="en-US" i="1">
                                    <a:solidFill>
                                      <a:srgbClr val="000066"/>
                                    </a:solidFill>
                                    <a:latin typeface="Cambria Math"/>
                                  </a:rPr>
                                  <m:t>3</m:t>
                                </m:r>
                              </m:e>
                              <m:e>
                                <m:r>
                                  <a:rPr lang="en-US" i="1">
                                    <a:solidFill>
                                      <a:srgbClr val="000066"/>
                                    </a:solidFill>
                                    <a:latin typeface="Cambria Math"/>
                                  </a:rPr>
                                  <m:t>6</m:t>
                                </m:r>
                              </m:e>
                            </m:mr>
                            <m:mr>
                              <m:e>
                                <m:r>
                                  <a:rPr lang="en-US" i="1">
                                    <a:solidFill>
                                      <a:srgbClr val="000066"/>
                                    </a:solidFill>
                                    <a:latin typeface="Cambria Math"/>
                                  </a:rPr>
                                  <m:t>2</m:t>
                                </m:r>
                              </m:e>
                              <m:e>
                                <m:r>
                                  <a:rPr lang="en-US" i="1">
                                    <a:solidFill>
                                      <a:srgbClr val="000066"/>
                                    </a:solidFill>
                                    <a:latin typeface="Cambria Math"/>
                                  </a:rPr>
                                  <m:t>7</m:t>
                                </m:r>
                              </m:e>
                            </m:mr>
                          </m:m>
                          <m:r>
                            <a:rPr lang="en-US" i="1">
                              <a:solidFill>
                                <a:srgbClr val="000066"/>
                              </a:solidFill>
                              <a:latin typeface="Cambria Math"/>
                            </a:rPr>
                            <m:t>    </m:t>
                          </m:r>
                          <m:m>
                            <m:mPr>
                              <m:mcs>
                                <m:mc>
                                  <m:mcPr>
                                    <m:count m:val="2"/>
                                    <m:mcJc m:val="center"/>
                                  </m:mcPr>
                                </m:mc>
                              </m:mcs>
                              <m:ctrlPr>
                                <a:rPr lang="en-US" i="1">
                                  <a:solidFill>
                                    <a:srgbClr val="000066"/>
                                  </a:solidFill>
                                  <a:latin typeface="Cambria Math" panose="02040503050406030204" pitchFamily="18" charset="0"/>
                                </a:rPr>
                              </m:ctrlPr>
                            </m:mPr>
                            <m:mr>
                              <m:e>
                                <m:r>
                                  <a:rPr lang="en-US" b="0" i="1" smtClean="0">
                                    <a:solidFill>
                                      <a:srgbClr val="000066"/>
                                    </a:solidFill>
                                    <a:latin typeface="Cambria Math" panose="02040503050406030204" pitchFamily="18" charset="0"/>
                                  </a:rPr>
                                  <m:t>9</m:t>
                                </m:r>
                              </m:e>
                              <m:e>
                                <m:r>
                                  <a:rPr lang="en-US" i="1">
                                    <a:solidFill>
                                      <a:srgbClr val="000066"/>
                                    </a:solidFill>
                                    <a:latin typeface="Cambria Math"/>
                                  </a:rPr>
                                  <m:t>4</m:t>
                                </m:r>
                              </m:e>
                            </m:mr>
                            <m:mr>
                              <m:e>
                                <m:r>
                                  <a:rPr lang="en-US" b="0" i="1" smtClean="0">
                                    <a:solidFill>
                                      <a:srgbClr val="000066"/>
                                    </a:solidFill>
                                    <a:latin typeface="Cambria Math" panose="02040503050406030204" pitchFamily="18" charset="0"/>
                                  </a:rPr>
                                  <m:t>6</m:t>
                                </m:r>
                              </m:e>
                              <m:e>
                                <m:r>
                                  <a:rPr lang="en-US" i="1">
                                    <a:solidFill>
                                      <a:srgbClr val="000066"/>
                                    </a:solidFill>
                                    <a:latin typeface="Cambria Math"/>
                                  </a:rPr>
                                  <m:t>8</m:t>
                                </m:r>
                              </m:e>
                            </m:mr>
                          </m:m>
                        </m:e>
                      </m:d>
                      <m:r>
                        <a:rPr lang="en-US">
                          <a:solidFill>
                            <a:srgbClr val="000066"/>
                          </a:solidFill>
                          <a:latin typeface="Cambria Math"/>
                        </a:rPr>
                        <m:t>=</m:t>
                      </m:r>
                      <m:d>
                        <m:dPr>
                          <m:ctrlPr>
                            <a:rPr lang="en-US" i="1">
                              <a:solidFill>
                                <a:srgbClr val="000066"/>
                              </a:solidFill>
                              <a:latin typeface="Cambria Math" panose="02040503050406030204" pitchFamily="18" charset="0"/>
                            </a:rPr>
                          </m:ctrlPr>
                        </m:dPr>
                        <m:e>
                          <m:m>
                            <m:mPr>
                              <m:mcs>
                                <m:mc>
                                  <m:mcPr>
                                    <m:count m:val="2"/>
                                    <m:mcJc m:val="center"/>
                                  </m:mcPr>
                                </m:mc>
                              </m:mcs>
                              <m:ctrlPr>
                                <a:rPr lang="en-US" i="1" smtClean="0">
                                  <a:solidFill>
                                    <a:srgbClr val="000066"/>
                                  </a:solidFill>
                                  <a:latin typeface="Cambria Math" panose="02040503050406030204" pitchFamily="18" charset="0"/>
                                </a:rPr>
                              </m:ctrlPr>
                            </m:mPr>
                            <m:mr>
                              <m:e>
                                <m:r>
                                  <m:rPr>
                                    <m:brk m:alnAt="7"/>
                                  </m:rPr>
                                  <a:rPr lang="en-US" b="0" i="1" smtClean="0">
                                    <a:solidFill>
                                      <a:srgbClr val="000066"/>
                                    </a:solidFill>
                                    <a:latin typeface="Cambria Math"/>
                                  </a:rPr>
                                  <m:t>9</m:t>
                                </m:r>
                              </m:e>
                              <m:e>
                                <m:r>
                                  <a:rPr lang="en-US" b="0" i="1" smtClean="0">
                                    <a:solidFill>
                                      <a:srgbClr val="000066"/>
                                    </a:solidFill>
                                    <a:latin typeface="Cambria Math"/>
                                  </a:rPr>
                                  <m:t>27</m:t>
                                </m:r>
                              </m:e>
                            </m:mr>
                            <m:mr>
                              <m:e>
                                <m:r>
                                  <a:rPr lang="en-US" b="0" i="1" smtClean="0">
                                    <a:solidFill>
                                      <a:srgbClr val="000066"/>
                                    </a:solidFill>
                                    <a:latin typeface="Cambria Math"/>
                                  </a:rPr>
                                  <m:t>19</m:t>
                                </m:r>
                              </m:e>
                              <m:e>
                                <m:r>
                                  <a:rPr lang="en-US" b="0" i="1" smtClean="0">
                                    <a:solidFill>
                                      <a:srgbClr val="000066"/>
                                    </a:solidFill>
                                    <a:latin typeface="Cambria Math"/>
                                  </a:rPr>
                                  <m:t>44</m:t>
                                </m:r>
                              </m:e>
                            </m:mr>
                            <m:mr>
                              <m:e>
                                <m:r>
                                  <a:rPr lang="en-US" b="0" i="1" smtClean="0">
                                    <a:solidFill>
                                      <a:srgbClr val="000066"/>
                                    </a:solidFill>
                                    <a:latin typeface="Cambria Math"/>
                                  </a:rPr>
                                  <m:t>8</m:t>
                                </m:r>
                              </m:e>
                              <m:e>
                                <m:r>
                                  <a:rPr lang="en-US" b="0" i="1" smtClean="0">
                                    <a:solidFill>
                                      <a:srgbClr val="000066"/>
                                    </a:solidFill>
                                    <a:latin typeface="Cambria Math"/>
                                  </a:rPr>
                                  <m:t>28</m:t>
                                </m:r>
                              </m:e>
                            </m:mr>
                          </m:m>
                          <m:r>
                            <a:rPr lang="en-US" i="1">
                              <a:solidFill>
                                <a:srgbClr val="000066"/>
                              </a:solidFill>
                              <a:latin typeface="Cambria Math"/>
                            </a:rPr>
                            <m:t>    </m:t>
                          </m:r>
                          <m:m>
                            <m:mPr>
                              <m:mcs>
                                <m:mc>
                                  <m:mcPr>
                                    <m:count m:val="2"/>
                                    <m:mcJc m:val="center"/>
                                  </m:mcPr>
                                </m:mc>
                              </m:mcs>
                              <m:ctrlPr>
                                <a:rPr lang="en-US" i="1" smtClean="0">
                                  <a:solidFill>
                                    <a:srgbClr val="000066"/>
                                  </a:solidFill>
                                  <a:latin typeface="Cambria Math" panose="02040503050406030204" pitchFamily="18" charset="0"/>
                                </a:rPr>
                              </m:ctrlPr>
                            </m:mPr>
                            <m:mr>
                              <m:e>
                                <m:r>
                                  <a:rPr lang="en-US" b="0" i="1" smtClean="0">
                                    <a:solidFill>
                                      <a:srgbClr val="000066"/>
                                    </a:solidFill>
                                    <a:latin typeface="Cambria Math" panose="02040503050406030204" pitchFamily="18" charset="0"/>
                                  </a:rPr>
                                  <m:t>27</m:t>
                                </m:r>
                              </m:e>
                              <m:e>
                                <m:r>
                                  <a:rPr lang="en-US" b="0" i="1" smtClean="0">
                                    <a:solidFill>
                                      <a:srgbClr val="000066"/>
                                    </a:solidFill>
                                    <a:latin typeface="Cambria Math" panose="02040503050406030204" pitchFamily="18" charset="0"/>
                                  </a:rPr>
                                  <m:t>28</m:t>
                                </m:r>
                              </m:e>
                            </m:mr>
                            <m:mr>
                              <m:e>
                                <m:r>
                                  <a:rPr lang="en-US" b="0" i="1" smtClean="0">
                                    <a:solidFill>
                                      <a:srgbClr val="000066"/>
                                    </a:solidFill>
                                    <a:latin typeface="Cambria Math" panose="02040503050406030204" pitchFamily="18" charset="0"/>
                                  </a:rPr>
                                  <m:t>57</m:t>
                                </m:r>
                              </m:e>
                              <m:e>
                                <m:r>
                                  <a:rPr lang="en-US" b="0" i="1" smtClean="0">
                                    <a:solidFill>
                                      <a:srgbClr val="000066"/>
                                    </a:solidFill>
                                    <a:latin typeface="Cambria Math" panose="02040503050406030204" pitchFamily="18" charset="0"/>
                                  </a:rPr>
                                  <m:t>3</m:t>
                                </m:r>
                                <m:r>
                                  <a:rPr lang="en-US" b="0" i="1" smtClean="0">
                                    <a:solidFill>
                                      <a:srgbClr val="000066"/>
                                    </a:solidFill>
                                    <a:latin typeface="Cambria Math"/>
                                  </a:rPr>
                                  <m:t>6</m:t>
                                </m:r>
                              </m:e>
                            </m:mr>
                            <m:mr>
                              <m:e>
                                <m:r>
                                  <a:rPr lang="en-US" b="0" i="1" smtClean="0">
                                    <a:solidFill>
                                      <a:srgbClr val="000066"/>
                                    </a:solidFill>
                                    <a:latin typeface="Cambria Math" panose="02040503050406030204" pitchFamily="18" charset="0"/>
                                  </a:rPr>
                                  <m:t>24</m:t>
                                </m:r>
                              </m:e>
                              <m:e>
                                <m:r>
                                  <a:rPr lang="en-US" b="0" i="1" smtClean="0">
                                    <a:solidFill>
                                      <a:srgbClr val="000066"/>
                                    </a:solidFill>
                                    <a:latin typeface="Cambria Math" panose="02040503050406030204" pitchFamily="18" charset="0"/>
                                  </a:rPr>
                                  <m:t>3</m:t>
                                </m:r>
                                <m:r>
                                  <a:rPr lang="en-US" b="0" i="1" smtClean="0">
                                    <a:solidFill>
                                      <a:srgbClr val="000066"/>
                                    </a:solidFill>
                                    <a:latin typeface="Cambria Math"/>
                                  </a:rPr>
                                  <m:t>2</m:t>
                                </m:r>
                              </m:e>
                            </m:mr>
                          </m:m>
                        </m:e>
                      </m:d>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828498" y="2436300"/>
                <a:ext cx="7235442" cy="1231747"/>
              </a:xfrm>
              <a:prstGeom prst="rect">
                <a:avLst/>
              </a:prstGeom>
              <a:blipFill>
                <a:blip r:embed="rId3"/>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63B2684-8163-61B0-261A-1D10AA2DA122}"/>
              </a:ext>
            </a:extLst>
          </p:cNvPr>
          <p:cNvPicPr>
            <a:picLocks noChangeAspect="1"/>
          </p:cNvPicPr>
          <p:nvPr/>
        </p:nvPicPr>
        <p:blipFill>
          <a:blip r:embed="rId4"/>
          <a:stretch>
            <a:fillRect/>
          </a:stretch>
        </p:blipFill>
        <p:spPr>
          <a:xfrm>
            <a:off x="374513" y="4961207"/>
            <a:ext cx="2002927" cy="1701844"/>
          </a:xfrm>
          <a:prstGeom prst="rect">
            <a:avLst/>
          </a:prstGeom>
        </p:spPr>
      </p:pic>
    </p:spTree>
    <p:extLst>
      <p:ext uri="{BB962C8B-B14F-4D97-AF65-F5344CB8AC3E}">
        <p14:creationId xmlns:p14="http://schemas.microsoft.com/office/powerpoint/2010/main" val="15618654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lstStyle/>
          <a:p>
            <a:r>
              <a:rPr lang="en-US"/>
              <a:t>Matrix-matrix multiplication</a:t>
            </a:r>
          </a:p>
        </p:txBody>
      </p:sp>
      <p:sp>
        <p:nvSpPr>
          <p:cNvPr id="1110019" name="Rectangle 3"/>
          <p:cNvSpPr>
            <a:spLocks noGrp="1" noChangeArrowheads="1"/>
          </p:cNvSpPr>
          <p:nvPr>
            <p:ph type="body" idx="1"/>
          </p:nvPr>
        </p:nvSpPr>
        <p:spPr>
          <a:xfrm>
            <a:off x="457200" y="1527175"/>
            <a:ext cx="8686800" cy="5029200"/>
          </a:xfrm>
        </p:spPr>
        <p:txBody>
          <a:bodyPr/>
          <a:lstStyle/>
          <a:p>
            <a:r>
              <a:rPr lang="en-US" dirty="0"/>
              <a:t>Number of columns in first must  = rows in second</a:t>
            </a:r>
          </a:p>
          <a:p>
            <a:endParaRPr lang="en-US" dirty="0"/>
          </a:p>
          <a:p>
            <a:endParaRPr lang="en-US" dirty="0"/>
          </a:p>
          <a:p>
            <a:r>
              <a:rPr lang="en-US" dirty="0"/>
              <a:t>Not even legal!</a:t>
            </a:r>
          </a:p>
          <a:p>
            <a:r>
              <a:rPr lang="en-US" sz="2400" dirty="0"/>
              <a:t>Non-commutative (AB and BA are different in general)</a:t>
            </a:r>
          </a:p>
          <a:p>
            <a:r>
              <a:rPr lang="en-US" sz="2400" dirty="0"/>
              <a:t>Associative and distributive </a:t>
            </a:r>
          </a:p>
          <a:p>
            <a:pPr lvl="1"/>
            <a:r>
              <a:rPr lang="en-US" dirty="0"/>
              <a:t>A(B+C) = AB + AC</a:t>
            </a:r>
          </a:p>
          <a:p>
            <a:pPr lvl="1"/>
            <a:r>
              <a:rPr lang="en-US" dirty="0"/>
              <a:t>(A+B)C = AC + BC</a:t>
            </a:r>
          </a:p>
        </p:txBody>
      </p:sp>
      <mc:AlternateContent xmlns:mc="http://schemas.openxmlformats.org/markup-compatibility/2006" xmlns:a14="http://schemas.microsoft.com/office/drawing/2010/main">
        <mc:Choice Requires="a14">
          <p:sp>
            <p:nvSpPr>
              <p:cNvPr id="2" name="Rectangle 1"/>
              <p:cNvSpPr/>
              <p:nvPr/>
            </p:nvSpPr>
            <p:spPr>
              <a:xfrm>
                <a:off x="2286000" y="2243419"/>
                <a:ext cx="4572000" cy="123174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a:solidFill>
                                <a:srgbClr val="000066"/>
                              </a:solidFill>
                              <a:latin typeface="Cambria Math" panose="02040503050406030204" pitchFamily="18" charset="0"/>
                            </a:rPr>
                          </m:ctrlPr>
                        </m:dPr>
                        <m:e>
                          <m:m>
                            <m:mPr>
                              <m:mcs>
                                <m:mc>
                                  <m:mcPr>
                                    <m:count m:val="2"/>
                                    <m:mcJc m:val="center"/>
                                  </m:mcPr>
                                </m:mc>
                              </m:mcs>
                              <m:ctrlPr>
                                <a:rPr lang="en-US" i="1">
                                  <a:solidFill>
                                    <a:srgbClr val="000066"/>
                                  </a:solidFill>
                                  <a:latin typeface="Cambria Math" panose="02040503050406030204" pitchFamily="18" charset="0"/>
                                </a:rPr>
                              </m:ctrlPr>
                            </m:mPr>
                            <m:mr>
                              <m:e>
                                <m:r>
                                  <m:rPr>
                                    <m:brk m:alnAt="7"/>
                                  </m:rPr>
                                  <a:rPr lang="en-US" i="1">
                                    <a:solidFill>
                                      <a:srgbClr val="000066"/>
                                    </a:solidFill>
                                    <a:latin typeface="Cambria Math"/>
                                  </a:rPr>
                                  <m:t>3</m:t>
                                </m:r>
                              </m:e>
                              <m:e>
                                <m:r>
                                  <a:rPr lang="en-US" i="1">
                                    <a:solidFill>
                                      <a:srgbClr val="000066"/>
                                    </a:solidFill>
                                    <a:latin typeface="Cambria Math"/>
                                  </a:rPr>
                                  <m:t>6</m:t>
                                </m:r>
                              </m:e>
                            </m:mr>
                            <m:mr>
                              <m:e>
                                <m:r>
                                  <a:rPr lang="en-US" i="1">
                                    <a:solidFill>
                                      <a:srgbClr val="000066"/>
                                    </a:solidFill>
                                    <a:latin typeface="Cambria Math"/>
                                  </a:rPr>
                                  <m:t>2</m:t>
                                </m:r>
                              </m:e>
                              <m:e>
                                <m:r>
                                  <a:rPr lang="en-US" i="1">
                                    <a:solidFill>
                                      <a:srgbClr val="000066"/>
                                    </a:solidFill>
                                    <a:latin typeface="Cambria Math"/>
                                  </a:rPr>
                                  <m:t>7</m:t>
                                </m:r>
                              </m:e>
                            </m:mr>
                          </m:m>
                          <m:r>
                            <a:rPr lang="en-US" i="1">
                              <a:solidFill>
                                <a:srgbClr val="000066"/>
                              </a:solidFill>
                              <a:latin typeface="Cambria Math"/>
                            </a:rPr>
                            <m:t>    </m:t>
                          </m:r>
                          <m:m>
                            <m:mPr>
                              <m:mcs>
                                <m:mc>
                                  <m:mcPr>
                                    <m:count m:val="2"/>
                                    <m:mcJc m:val="center"/>
                                  </m:mcPr>
                                </m:mc>
                              </m:mcs>
                              <m:ctrlPr>
                                <a:rPr lang="en-US" i="1">
                                  <a:solidFill>
                                    <a:srgbClr val="000066"/>
                                  </a:solidFill>
                                  <a:latin typeface="Cambria Math" panose="02040503050406030204" pitchFamily="18" charset="0"/>
                                </a:rPr>
                              </m:ctrlPr>
                            </m:mPr>
                            <m:mr>
                              <m:e>
                                <m:r>
                                  <m:rPr>
                                    <m:brk m:alnAt="7"/>
                                  </m:rPr>
                                  <a:rPr lang="en-US" i="1">
                                    <a:solidFill>
                                      <a:srgbClr val="000066"/>
                                    </a:solidFill>
                                    <a:latin typeface="Cambria Math"/>
                                  </a:rPr>
                                  <m:t>9</m:t>
                                </m:r>
                              </m:e>
                              <m:e>
                                <m:r>
                                  <a:rPr lang="en-US" i="1">
                                    <a:solidFill>
                                      <a:srgbClr val="000066"/>
                                    </a:solidFill>
                                    <a:latin typeface="Cambria Math"/>
                                  </a:rPr>
                                  <m:t>4</m:t>
                                </m:r>
                              </m:e>
                            </m:mr>
                            <m:mr>
                              <m:e>
                                <m:r>
                                  <a:rPr lang="en-US" i="1">
                                    <a:solidFill>
                                      <a:srgbClr val="000066"/>
                                    </a:solidFill>
                                    <a:latin typeface="Cambria Math"/>
                                  </a:rPr>
                                  <m:t>6</m:t>
                                </m:r>
                              </m:e>
                              <m:e>
                                <m:r>
                                  <a:rPr lang="en-US" i="1">
                                    <a:solidFill>
                                      <a:srgbClr val="000066"/>
                                    </a:solidFill>
                                    <a:latin typeface="Cambria Math"/>
                                  </a:rPr>
                                  <m:t>8</m:t>
                                </m:r>
                              </m:e>
                            </m:mr>
                          </m:m>
                        </m:e>
                      </m:d>
                      <m:d>
                        <m:dPr>
                          <m:ctrlPr>
                            <a:rPr lang="en-GB" i="1">
                              <a:solidFill>
                                <a:srgbClr val="000066"/>
                              </a:solidFill>
                              <a:latin typeface="Cambria Math" panose="02040503050406030204" pitchFamily="18" charset="0"/>
                            </a:rPr>
                          </m:ctrlPr>
                        </m:dPr>
                        <m:e>
                          <m:m>
                            <m:mPr>
                              <m:mcs>
                                <m:mc>
                                  <m:mcPr>
                                    <m:count m:val="2"/>
                                    <m:mcJc m:val="center"/>
                                  </m:mcPr>
                                </m:mc>
                              </m:mcs>
                              <m:ctrlPr>
                                <a:rPr lang="en-GB" i="1">
                                  <a:solidFill>
                                    <a:srgbClr val="000066"/>
                                  </a:solidFill>
                                  <a:latin typeface="Cambria Math" panose="02040503050406030204" pitchFamily="18" charset="0"/>
                                </a:rPr>
                              </m:ctrlPr>
                            </m:mPr>
                            <m:mr>
                              <m:e>
                                <m:r>
                                  <m:rPr>
                                    <m:brk m:alnAt="7"/>
                                  </m:rPr>
                                  <a:rPr lang="en-US" i="1">
                                    <a:solidFill>
                                      <a:srgbClr val="000066"/>
                                    </a:solidFill>
                                    <a:latin typeface="Cambria Math"/>
                                  </a:rPr>
                                  <m:t>1</m:t>
                                </m:r>
                              </m:e>
                              <m:e>
                                <m:r>
                                  <a:rPr lang="en-US" i="1">
                                    <a:solidFill>
                                      <a:srgbClr val="000066"/>
                                    </a:solidFill>
                                    <a:latin typeface="Cambria Math"/>
                                  </a:rPr>
                                  <m:t>3</m:t>
                                </m:r>
                              </m:e>
                            </m:mr>
                            <m:mr>
                              <m:e>
                                <m:r>
                                  <a:rPr lang="en-US" i="1">
                                    <a:solidFill>
                                      <a:srgbClr val="000066"/>
                                    </a:solidFill>
                                    <a:latin typeface="Cambria Math"/>
                                  </a:rPr>
                                  <m:t>5</m:t>
                                </m:r>
                              </m:e>
                              <m:e>
                                <m:r>
                                  <a:rPr lang="en-US" i="1">
                                    <a:solidFill>
                                      <a:srgbClr val="000066"/>
                                    </a:solidFill>
                                    <a:latin typeface="Cambria Math"/>
                                  </a:rPr>
                                  <m:t>2</m:t>
                                </m:r>
                              </m:e>
                            </m:mr>
                            <m:mr>
                              <m:e>
                                <m:r>
                                  <a:rPr lang="en-US" i="1">
                                    <a:solidFill>
                                      <a:srgbClr val="000066"/>
                                    </a:solidFill>
                                    <a:latin typeface="Cambria Math"/>
                                  </a:rPr>
                                  <m:t>0</m:t>
                                </m:r>
                              </m:e>
                              <m:e>
                                <m:r>
                                  <a:rPr lang="en-US" i="1">
                                    <a:solidFill>
                                      <a:srgbClr val="000066"/>
                                    </a:solidFill>
                                    <a:latin typeface="Cambria Math"/>
                                  </a:rPr>
                                  <m:t>4</m:t>
                                </m:r>
                              </m:e>
                            </m:mr>
                          </m:m>
                        </m:e>
                      </m:d>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2286000" y="2243419"/>
                <a:ext cx="4572000" cy="1231747"/>
              </a:xfrm>
              <a:prstGeom prst="rect">
                <a:avLst/>
              </a:prstGeom>
              <a:blipFill rotWithShape="1">
                <a:blip r:embed="rId3"/>
                <a:stretch>
                  <a:fillRect/>
                </a:stretch>
              </a:blipFill>
            </p:spPr>
            <p:txBody>
              <a:bodyPr/>
              <a:lstStyle/>
              <a:p>
                <a:r>
                  <a:rPr lang="en-GB">
                    <a:noFill/>
                  </a:rPr>
                  <a:t> </a:t>
                </a:r>
              </a:p>
            </p:txBody>
          </p:sp>
        </mc:Fallback>
      </mc:AlternateContent>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537" y="3606800"/>
            <a:ext cx="15335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4418" name="Rectangle 2"/>
          <p:cNvSpPr>
            <a:spLocks noGrp="1" noChangeArrowheads="1"/>
          </p:cNvSpPr>
          <p:nvPr>
            <p:ph type="title"/>
          </p:nvPr>
        </p:nvSpPr>
        <p:spPr/>
        <p:txBody>
          <a:bodyPr/>
          <a:lstStyle/>
          <a:p>
            <a:r>
              <a:rPr lang="en-US"/>
              <a:t>Motivation and Outline</a:t>
            </a:r>
          </a:p>
        </p:txBody>
      </p:sp>
      <p:sp>
        <p:nvSpPr>
          <p:cNvPr id="1084419" name="Rectangle 3"/>
          <p:cNvSpPr>
            <a:spLocks noGrp="1" noChangeArrowheads="1"/>
          </p:cNvSpPr>
          <p:nvPr>
            <p:ph type="body" idx="1"/>
          </p:nvPr>
        </p:nvSpPr>
        <p:spPr>
          <a:xfrm>
            <a:off x="174314" y="1527175"/>
            <a:ext cx="9144000" cy="5029200"/>
          </a:xfrm>
        </p:spPr>
        <p:txBody>
          <a:bodyPr/>
          <a:lstStyle/>
          <a:p>
            <a:r>
              <a:rPr lang="en-US" sz="2400" dirty="0"/>
              <a:t>Many graphics concepts need basic math like linear algebra</a:t>
            </a:r>
          </a:p>
          <a:p>
            <a:pPr lvl="1"/>
            <a:r>
              <a:rPr lang="en-US" dirty="0"/>
              <a:t>Vectors (dot products, cross products, …)</a:t>
            </a:r>
          </a:p>
          <a:p>
            <a:pPr lvl="1"/>
            <a:r>
              <a:rPr lang="en-US" dirty="0"/>
              <a:t>Matrices (matrix-matrix, matrix-vector </a:t>
            </a:r>
            <a:r>
              <a:rPr lang="en-US" dirty="0" err="1"/>
              <a:t>mult</a:t>
            </a:r>
            <a:r>
              <a:rPr lang="en-US" dirty="0"/>
              <a:t>., …)</a:t>
            </a:r>
          </a:p>
          <a:p>
            <a:pPr lvl="1"/>
            <a:r>
              <a:rPr lang="en-US" dirty="0" err="1"/>
              <a:t>E.g</a:t>
            </a:r>
            <a:r>
              <a:rPr lang="en-US" dirty="0"/>
              <a:t>: a point is a vector, and an operation like translating or rotating points on object can be matrix-vector multiply</a:t>
            </a:r>
          </a:p>
          <a:p>
            <a:endParaRPr lang="en-US" dirty="0"/>
          </a:p>
          <a:p>
            <a:endParaRPr lang="en-US" dirty="0"/>
          </a:p>
          <a:p>
            <a:endParaRPr lang="en-US" dirty="0"/>
          </a:p>
          <a:p>
            <a:r>
              <a:rPr lang="en-US" sz="2400" dirty="0"/>
              <a:t>Should be refresher on very basic material for most of  you</a:t>
            </a:r>
          </a:p>
          <a:p>
            <a:pPr lvl="1"/>
            <a:r>
              <a:rPr lang="en-US" dirty="0"/>
              <a:t>Only basic math required</a:t>
            </a:r>
          </a:p>
          <a:p>
            <a:pPr marL="457200" lvl="1" indent="0">
              <a:buNone/>
            </a:pPr>
            <a:endParaRPr lang="en-US" dirty="0"/>
          </a:p>
          <a:p>
            <a:endParaRPr lang="en-US" dirty="0"/>
          </a:p>
          <a:p>
            <a:pPr lvl="1"/>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3606800"/>
            <a:ext cx="15335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59176" y="3606800"/>
            <a:ext cx="15335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71935E-6 5.54871E-7 L 0.2579 0.00925 " pathEditMode="relative" rAng="0" ptsTypes="AA">
                                      <p:cBhvr>
                                        <p:cTn id="10" dur="2000" fill="hold"/>
                                        <p:tgtEl>
                                          <p:spTgt spid="4"/>
                                        </p:tgtEl>
                                        <p:attrNameLst>
                                          <p:attrName>ppt_x</p:attrName>
                                          <p:attrName>ppt_y</p:attrName>
                                        </p:attrNameLst>
                                      </p:cBhvr>
                                      <p:rCtr x="12886" y="462"/>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1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lstStyle/>
          <a:p>
            <a:r>
              <a:rPr lang="en-US"/>
              <a:t>Matrix-Vector Multiplication</a:t>
            </a:r>
          </a:p>
        </p:txBody>
      </p:sp>
      <p:sp>
        <p:nvSpPr>
          <p:cNvPr id="1111043" name="Rectangle 3"/>
          <p:cNvSpPr>
            <a:spLocks noGrp="1" noChangeArrowheads="1"/>
          </p:cNvSpPr>
          <p:nvPr>
            <p:ph type="body" idx="1"/>
          </p:nvPr>
        </p:nvSpPr>
        <p:spPr>
          <a:xfrm>
            <a:off x="457200" y="1527175"/>
            <a:ext cx="8229600" cy="2413050"/>
          </a:xfrm>
        </p:spPr>
        <p:txBody>
          <a:bodyPr/>
          <a:lstStyle/>
          <a:p>
            <a:r>
              <a:rPr lang="en-US" dirty="0"/>
              <a:t>Key for transforming points (next lecture)</a:t>
            </a:r>
          </a:p>
          <a:p>
            <a:r>
              <a:rPr lang="en-US" dirty="0"/>
              <a:t>Treat vector as a column matrix (m</a:t>
            </a:r>
            <a:r>
              <a:rPr lang="en-US" dirty="0">
                <a:cs typeface="Times New Roman" charset="0"/>
              </a:rPr>
              <a:t>×1</a:t>
            </a:r>
            <a:r>
              <a:rPr lang="en-US" dirty="0"/>
              <a:t>)</a:t>
            </a:r>
          </a:p>
          <a:p>
            <a:endParaRPr lang="en-US" dirty="0"/>
          </a:p>
          <a:p>
            <a:r>
              <a:rPr lang="en-US" dirty="0"/>
              <a:t>E.g. 2D reflection about y-axis</a:t>
            </a:r>
          </a:p>
          <a:p>
            <a:endParaRPr lang="en-US" dirty="0"/>
          </a:p>
          <a:p>
            <a:pPr lvl="1">
              <a:buFont typeface="Wingdings" charset="0"/>
              <a:buNone/>
            </a:pPr>
            <a:endParaRPr lang="en-US" dirty="0"/>
          </a:p>
          <a:p>
            <a:pPr lvl="1">
              <a:buFont typeface="Wingdings" charset="0"/>
              <a:buNone/>
            </a:pPr>
            <a:endParaRPr lang="en-US" sz="2000" dirty="0"/>
          </a:p>
        </p:txBody>
      </p:sp>
      <p:grpSp>
        <p:nvGrpSpPr>
          <p:cNvPr id="5" name="Group 10"/>
          <p:cNvGrpSpPr>
            <a:grpSpLocks/>
          </p:cNvGrpSpPr>
          <p:nvPr/>
        </p:nvGrpSpPr>
        <p:grpSpPr bwMode="auto">
          <a:xfrm>
            <a:off x="5277392" y="3678615"/>
            <a:ext cx="3143937" cy="2774436"/>
            <a:chOff x="4702862" y="147994"/>
            <a:chExt cx="5322306" cy="6249144"/>
          </a:xfrm>
        </p:grpSpPr>
        <p:cxnSp>
          <p:nvCxnSpPr>
            <p:cNvPr id="6" name="Straight Arrow Connector 5"/>
            <p:cNvCxnSpPr/>
            <p:nvPr/>
          </p:nvCxnSpPr>
          <p:spPr>
            <a:xfrm flipV="1">
              <a:off x="6997900" y="152404"/>
              <a:ext cx="0" cy="6244734"/>
            </a:xfrm>
            <a:prstGeom prst="straightConnector1">
              <a:avLst/>
            </a:prstGeom>
            <a:ln w="508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02862" y="3994303"/>
              <a:ext cx="5322306" cy="0"/>
            </a:xfrm>
            <a:prstGeom prst="straightConnector1">
              <a:avLst/>
            </a:prstGeom>
            <a:ln w="508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14"/>
            <p:cNvSpPr>
              <a:spLocks noChangeArrowheads="1"/>
            </p:cNvSpPr>
            <p:nvPr/>
          </p:nvSpPr>
          <p:spPr bwMode="auto">
            <a:xfrm>
              <a:off x="8854251" y="4102407"/>
              <a:ext cx="616550"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dirty="0">
                  <a:solidFill>
                    <a:schemeClr val="bg1"/>
                  </a:solidFill>
                  <a:latin typeface="Times New Roman" pitchFamily="18" charset="0"/>
                  <a:ea typeface="华文新魏" pitchFamily="2" charset="-122"/>
                </a:rPr>
                <a:t>x</a:t>
              </a:r>
              <a:endParaRPr lang="en-US" altLang="en-US" sz="2800" b="1" dirty="0">
                <a:solidFill>
                  <a:schemeClr val="bg1"/>
                </a:solidFill>
                <a:ea typeface="华文新魏" pitchFamily="2" charset="-122"/>
              </a:endParaRPr>
            </a:p>
          </p:txBody>
        </p:sp>
        <p:sp>
          <p:nvSpPr>
            <p:cNvPr id="10" name="Rectangle 15"/>
            <p:cNvSpPr>
              <a:spLocks noChangeArrowheads="1"/>
            </p:cNvSpPr>
            <p:nvPr/>
          </p:nvSpPr>
          <p:spPr bwMode="auto">
            <a:xfrm>
              <a:off x="7221757" y="147994"/>
              <a:ext cx="616550" cy="117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dirty="0">
                  <a:solidFill>
                    <a:schemeClr val="bg1"/>
                  </a:solidFill>
                  <a:latin typeface="Times New Roman" pitchFamily="18" charset="0"/>
                  <a:ea typeface="华文新魏" pitchFamily="2" charset="-122"/>
                </a:rPr>
                <a:t>y</a:t>
              </a:r>
              <a:endParaRPr lang="en-US" altLang="en-US" sz="2800" b="1" dirty="0">
                <a:solidFill>
                  <a:schemeClr val="bg1"/>
                </a:solidFill>
                <a:ea typeface="华文新魏" pitchFamily="2" charset="-122"/>
              </a:endParaRPr>
            </a:p>
          </p:txBody>
        </p:sp>
      </p:grpSp>
      <mc:AlternateContent xmlns:mc="http://schemas.openxmlformats.org/markup-compatibility/2006" xmlns:a14="http://schemas.microsoft.com/office/drawing/2010/main">
        <mc:Choice Requires="a14">
          <p:sp>
            <p:nvSpPr>
              <p:cNvPr id="13" name="Rectangle 12"/>
              <p:cNvSpPr/>
              <p:nvPr/>
            </p:nvSpPr>
            <p:spPr>
              <a:xfrm>
                <a:off x="575187" y="4510030"/>
                <a:ext cx="4572000" cy="812915"/>
              </a:xfrm>
              <a:prstGeom prst="rect">
                <a:avLst/>
              </a:prstGeom>
            </p:spPr>
            <p:txBody>
              <a:bodyPr>
                <a:spAutoFit/>
              </a:bodyPr>
              <a:lstStyle/>
              <a:p>
                <a14:m>
                  <m:oMath xmlns:m="http://schemas.openxmlformats.org/officeDocument/2006/math">
                    <m:d>
                      <m:dPr>
                        <m:ctrlPr>
                          <a:rPr lang="en-US" i="1" smtClean="0">
                            <a:solidFill>
                              <a:srgbClr val="000066"/>
                            </a:solidFill>
                            <a:latin typeface="Cambria Math" panose="02040503050406030204" pitchFamily="18" charset="0"/>
                          </a:rPr>
                        </m:ctrlPr>
                      </m:dPr>
                      <m:e>
                        <m:m>
                          <m:mPr>
                            <m:mcs>
                              <m:mc>
                                <m:mcPr>
                                  <m:count m:val="2"/>
                                  <m:mcJc m:val="center"/>
                                </m:mcPr>
                              </m:mc>
                            </m:mcs>
                            <m:ctrlPr>
                              <a:rPr lang="en-US" i="1">
                                <a:solidFill>
                                  <a:srgbClr val="000066"/>
                                </a:solidFill>
                                <a:latin typeface="Cambria Math" panose="02040503050406030204" pitchFamily="18" charset="0"/>
                              </a:rPr>
                            </m:ctrlPr>
                          </m:mPr>
                          <m:mr>
                            <m:e>
                              <m:r>
                                <m:rPr>
                                  <m:brk m:alnAt="7"/>
                                </m:rPr>
                                <a:rPr lang="en-US" b="0" i="1" smtClean="0">
                                  <a:solidFill>
                                    <a:srgbClr val="000066"/>
                                  </a:solidFill>
                                  <a:latin typeface="Cambria Math"/>
                                </a:rPr>
                                <m:t>−</m:t>
                              </m:r>
                              <m:r>
                                <a:rPr lang="en-US" b="0" i="1" smtClean="0">
                                  <a:solidFill>
                                    <a:srgbClr val="000066"/>
                                  </a:solidFill>
                                  <a:latin typeface="Cambria Math"/>
                                </a:rPr>
                                <m:t>1</m:t>
                              </m:r>
                            </m:e>
                            <m:e>
                              <m:r>
                                <a:rPr lang="en-US" b="0" i="1" smtClean="0">
                                  <a:solidFill>
                                    <a:srgbClr val="000066"/>
                                  </a:solidFill>
                                  <a:latin typeface="Cambria Math"/>
                                </a:rPr>
                                <m:t>0</m:t>
                              </m:r>
                            </m:e>
                          </m:mr>
                          <m:mr>
                            <m:e>
                              <m:r>
                                <a:rPr lang="en-US" b="0" i="1" smtClean="0">
                                  <a:solidFill>
                                    <a:srgbClr val="000066"/>
                                  </a:solidFill>
                                  <a:latin typeface="Cambria Math"/>
                                </a:rPr>
                                <m:t>0</m:t>
                              </m:r>
                            </m:e>
                            <m:e>
                              <m:r>
                                <a:rPr lang="en-US" b="0" i="1" smtClean="0">
                                  <a:solidFill>
                                    <a:srgbClr val="000066"/>
                                  </a:solidFill>
                                  <a:latin typeface="Cambria Math"/>
                                </a:rPr>
                                <m:t>1</m:t>
                              </m:r>
                            </m:e>
                          </m:mr>
                        </m:m>
                        <m:r>
                          <a:rPr lang="en-US" i="1">
                            <a:solidFill>
                              <a:srgbClr val="000066"/>
                            </a:solidFill>
                            <a:latin typeface="Cambria Math"/>
                          </a:rPr>
                          <m:t> </m:t>
                        </m:r>
                      </m:e>
                    </m:d>
                    <m:d>
                      <m:dPr>
                        <m:ctrlPr>
                          <a:rPr lang="en-GB" i="1">
                            <a:solidFill>
                              <a:srgbClr val="000066"/>
                            </a:solidFill>
                            <a:latin typeface="Cambria Math" panose="02040503050406030204" pitchFamily="18" charset="0"/>
                          </a:rPr>
                        </m:ctrlPr>
                      </m:dPr>
                      <m:e>
                        <m:m>
                          <m:mPr>
                            <m:mcs>
                              <m:mc>
                                <m:mcPr>
                                  <m:count m:val="1"/>
                                  <m:mcJc m:val="center"/>
                                </m:mcPr>
                              </m:mc>
                            </m:mcs>
                            <m:ctrlPr>
                              <a:rPr lang="en-GB" i="1" smtClean="0">
                                <a:solidFill>
                                  <a:srgbClr val="000066"/>
                                </a:solidFill>
                                <a:latin typeface="Cambria Math" panose="02040503050406030204" pitchFamily="18" charset="0"/>
                              </a:rPr>
                            </m:ctrlPr>
                          </m:mPr>
                          <m:mr>
                            <m:e>
                              <m:r>
                                <m:rPr>
                                  <m:brk m:alnAt="7"/>
                                </m:rPr>
                                <a:rPr lang="en-US" b="0" i="1" smtClean="0">
                                  <a:solidFill>
                                    <a:srgbClr val="000066"/>
                                  </a:solidFill>
                                  <a:latin typeface="Cambria Math"/>
                                </a:rPr>
                                <m:t>𝑥</m:t>
                              </m:r>
                            </m:e>
                          </m:mr>
                          <m:mr>
                            <m:e>
                              <m:r>
                                <a:rPr lang="en-US" b="0" i="1" smtClean="0">
                                  <a:solidFill>
                                    <a:srgbClr val="000066"/>
                                  </a:solidFill>
                                  <a:latin typeface="Cambria Math"/>
                                </a:rPr>
                                <m:t>𝑦</m:t>
                              </m:r>
                            </m:e>
                          </m:mr>
                        </m:m>
                      </m:e>
                    </m:d>
                  </m:oMath>
                </a14:m>
                <a:r>
                  <a:rPr lang="en-GB" dirty="0">
                    <a:solidFill>
                      <a:srgbClr val="000066"/>
                    </a:solidFill>
                  </a:rPr>
                  <a:t>= </a:t>
                </a:r>
                <a14:m>
                  <m:oMath xmlns:m="http://schemas.openxmlformats.org/officeDocument/2006/math">
                    <m:d>
                      <m:dPr>
                        <m:ctrlPr>
                          <a:rPr lang="en-GB" i="1">
                            <a:solidFill>
                              <a:srgbClr val="000066"/>
                            </a:solidFill>
                            <a:latin typeface="Cambria Math" panose="02040503050406030204" pitchFamily="18" charset="0"/>
                          </a:rPr>
                        </m:ctrlPr>
                      </m:dPr>
                      <m:e>
                        <m:m>
                          <m:mPr>
                            <m:mcs>
                              <m:mc>
                                <m:mcPr>
                                  <m:count m:val="1"/>
                                  <m:mcJc m:val="center"/>
                                </m:mcPr>
                              </m:mc>
                            </m:mcs>
                            <m:ctrlPr>
                              <a:rPr lang="en-GB" i="1">
                                <a:solidFill>
                                  <a:srgbClr val="000066"/>
                                </a:solidFill>
                                <a:latin typeface="Cambria Math" panose="02040503050406030204" pitchFamily="18" charset="0"/>
                              </a:rPr>
                            </m:ctrlPr>
                          </m:mPr>
                          <m:mr>
                            <m:e>
                              <m:r>
                                <m:rPr>
                                  <m:brk m:alnAt="7"/>
                                </m:rPr>
                                <a:rPr lang="en-US" b="0" i="1" smtClean="0">
                                  <a:solidFill>
                                    <a:srgbClr val="000066"/>
                                  </a:solidFill>
                                  <a:latin typeface="Cambria Math"/>
                                </a:rPr>
                                <m:t>−</m:t>
                              </m:r>
                              <m:r>
                                <a:rPr lang="en-US" i="1">
                                  <a:solidFill>
                                    <a:srgbClr val="000066"/>
                                  </a:solidFill>
                                  <a:latin typeface="Cambria Math"/>
                                </a:rPr>
                                <m:t>𝑥</m:t>
                              </m:r>
                            </m:e>
                          </m:mr>
                          <m:mr>
                            <m:e>
                              <m:r>
                                <a:rPr lang="en-US" i="1">
                                  <a:solidFill>
                                    <a:srgbClr val="000066"/>
                                  </a:solidFill>
                                  <a:latin typeface="Cambria Math"/>
                                </a:rPr>
                                <m:t>𝑦</m:t>
                              </m:r>
                            </m:e>
                          </m:mr>
                        </m:m>
                      </m:e>
                    </m:d>
                  </m:oMath>
                </a14:m>
                <a:endParaRPr lang="en-GB" dirty="0">
                  <a:solidFill>
                    <a:srgbClr val="000066"/>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5187" y="4510030"/>
                <a:ext cx="4572000" cy="812915"/>
              </a:xfrm>
              <a:prstGeom prst="rect">
                <a:avLst/>
              </a:prstGeom>
              <a:blipFill rotWithShape="1">
                <a:blip r:embed="rId3"/>
                <a:stretch>
                  <a:fillRect b="-2256"/>
                </a:stretch>
              </a:blipFill>
            </p:spPr>
            <p:txBody>
              <a:bodyPr/>
              <a:lstStyle/>
              <a:p>
                <a:r>
                  <a:rPr lang="en-GB">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p:txBody>
          <a:bodyPr/>
          <a:lstStyle/>
          <a:p>
            <a:r>
              <a:rPr lang="en-US"/>
              <a:t>Transpose of a Matrix (or vector?)</a:t>
            </a:r>
          </a:p>
        </p:txBody>
      </p:sp>
      <mc:AlternateContent xmlns:mc="http://schemas.openxmlformats.org/markup-compatibility/2006" xmlns:a14="http://schemas.microsoft.com/office/drawing/2010/main">
        <mc:Choice Requires="a14">
          <p:sp>
            <p:nvSpPr>
              <p:cNvPr id="5" name="Rectangle 4"/>
              <p:cNvSpPr/>
              <p:nvPr/>
            </p:nvSpPr>
            <p:spPr>
              <a:xfrm>
                <a:off x="1725561" y="2215586"/>
                <a:ext cx="4572000" cy="1231747"/>
              </a:xfrm>
              <a:prstGeom prst="rect">
                <a:avLst/>
              </a:prstGeom>
            </p:spPr>
            <p:txBody>
              <a:bodyPr>
                <a:spAutoFit/>
              </a:bodyPr>
              <a:lstStyle/>
              <a:p>
                <a14:m>
                  <m:oMath xmlns:m="http://schemas.openxmlformats.org/officeDocument/2006/math">
                    <m:sSup>
                      <m:sSupPr>
                        <m:ctrlPr>
                          <a:rPr lang="en-GB" i="1" smtClean="0">
                            <a:solidFill>
                              <a:srgbClr val="000066"/>
                            </a:solidFill>
                            <a:latin typeface="Cambria Math" panose="02040503050406030204" pitchFamily="18" charset="0"/>
                          </a:rPr>
                        </m:ctrlPr>
                      </m:sSupPr>
                      <m:e>
                        <m:d>
                          <m:dPr>
                            <m:ctrlPr>
                              <a:rPr lang="en-GB" i="1" smtClean="0">
                                <a:solidFill>
                                  <a:srgbClr val="000066"/>
                                </a:solidFill>
                                <a:latin typeface="Cambria Math" panose="02040503050406030204" pitchFamily="18" charset="0"/>
                              </a:rPr>
                            </m:ctrlPr>
                          </m:dPr>
                          <m:e>
                            <m:m>
                              <m:mPr>
                                <m:mcs>
                                  <m:mc>
                                    <m:mcPr>
                                      <m:count m:val="3"/>
                                      <m:mcJc m:val="center"/>
                                    </m:mcPr>
                                  </m:mc>
                                </m:mcs>
                                <m:ctrlPr>
                                  <a:rPr lang="en-GB" i="1" smtClean="0">
                                    <a:solidFill>
                                      <a:srgbClr val="000066"/>
                                    </a:solidFill>
                                    <a:latin typeface="Cambria Math" panose="02040503050406030204" pitchFamily="18" charset="0"/>
                                  </a:rPr>
                                </m:ctrlPr>
                              </m:mPr>
                              <m:mr>
                                <m:e>
                                  <m:r>
                                    <m:rPr>
                                      <m:brk m:alnAt="7"/>
                                    </m:rPr>
                                    <a:rPr lang="en-US" b="0" i="1" smtClean="0">
                                      <a:solidFill>
                                        <a:srgbClr val="000066"/>
                                      </a:solidFill>
                                      <a:latin typeface="Cambria Math"/>
                                    </a:rPr>
                                    <m:t>1</m:t>
                                  </m:r>
                                </m:e>
                                <m:e>
                                  <m:r>
                                    <a:rPr lang="en-US" b="0" i="1" smtClean="0">
                                      <a:solidFill>
                                        <a:srgbClr val="000066"/>
                                      </a:solidFill>
                                      <a:latin typeface="Cambria Math"/>
                                    </a:rPr>
                                    <m:t>5</m:t>
                                  </m:r>
                                </m:e>
                                <m:e>
                                  <m:r>
                                    <a:rPr lang="en-US" b="0" i="1" smtClean="0">
                                      <a:solidFill>
                                        <a:srgbClr val="000066"/>
                                      </a:solidFill>
                                      <a:latin typeface="Cambria Math"/>
                                    </a:rPr>
                                    <m:t>0</m:t>
                                  </m:r>
                                </m:e>
                              </m:mr>
                              <m:mr>
                                <m:e>
                                  <m:r>
                                    <a:rPr lang="en-US" b="0" i="1" smtClean="0">
                                      <a:solidFill>
                                        <a:srgbClr val="000066"/>
                                      </a:solidFill>
                                      <a:latin typeface="Cambria Math"/>
                                    </a:rPr>
                                    <m:t>3</m:t>
                                  </m:r>
                                </m:e>
                                <m:e>
                                  <m:r>
                                    <a:rPr lang="en-US" b="0" i="1" smtClean="0">
                                      <a:solidFill>
                                        <a:srgbClr val="000066"/>
                                      </a:solidFill>
                                      <a:latin typeface="Cambria Math"/>
                                    </a:rPr>
                                    <m:t>2</m:t>
                                  </m:r>
                                </m:e>
                                <m:e>
                                  <m:r>
                                    <a:rPr lang="en-US" b="0" i="1" smtClean="0">
                                      <a:solidFill>
                                        <a:srgbClr val="000066"/>
                                      </a:solidFill>
                                      <a:latin typeface="Cambria Math"/>
                                    </a:rPr>
                                    <m:t>4</m:t>
                                  </m:r>
                                </m:e>
                              </m:mr>
                            </m:m>
                          </m:e>
                        </m:d>
                      </m:e>
                      <m:sup>
                        <m:r>
                          <a:rPr lang="en-US" b="0" i="1" smtClean="0">
                            <a:solidFill>
                              <a:srgbClr val="000066"/>
                            </a:solidFill>
                            <a:latin typeface="Cambria Math"/>
                          </a:rPr>
                          <m:t>𝑇</m:t>
                        </m:r>
                      </m:sup>
                    </m:sSup>
                  </m:oMath>
                </a14:m>
                <a:r>
                  <a:rPr lang="en-GB" dirty="0">
                    <a:solidFill>
                      <a:srgbClr val="000066"/>
                    </a:solidFill>
                  </a:rPr>
                  <a:t>=</a:t>
                </a:r>
                <a14:m>
                  <m:oMath xmlns:m="http://schemas.openxmlformats.org/officeDocument/2006/math">
                    <m:d>
                      <m:dPr>
                        <m:ctrlPr>
                          <a:rPr lang="en-GB" i="1">
                            <a:solidFill>
                              <a:srgbClr val="000066"/>
                            </a:solidFill>
                            <a:latin typeface="Cambria Math" panose="02040503050406030204" pitchFamily="18" charset="0"/>
                          </a:rPr>
                        </m:ctrlPr>
                      </m:dPr>
                      <m:e>
                        <m:m>
                          <m:mPr>
                            <m:mcs>
                              <m:mc>
                                <m:mcPr>
                                  <m:count m:val="2"/>
                                  <m:mcJc m:val="center"/>
                                </m:mcPr>
                              </m:mc>
                            </m:mcs>
                            <m:ctrlPr>
                              <a:rPr lang="en-GB" i="1">
                                <a:solidFill>
                                  <a:srgbClr val="000066"/>
                                </a:solidFill>
                                <a:latin typeface="Cambria Math" panose="02040503050406030204" pitchFamily="18" charset="0"/>
                              </a:rPr>
                            </m:ctrlPr>
                          </m:mPr>
                          <m:mr>
                            <m:e>
                              <m:r>
                                <m:rPr>
                                  <m:brk m:alnAt="7"/>
                                </m:rPr>
                                <a:rPr lang="en-US" i="1">
                                  <a:solidFill>
                                    <a:srgbClr val="000066"/>
                                  </a:solidFill>
                                  <a:latin typeface="Cambria Math"/>
                                </a:rPr>
                                <m:t>1</m:t>
                              </m:r>
                            </m:e>
                            <m:e>
                              <m:r>
                                <a:rPr lang="en-US" i="1">
                                  <a:solidFill>
                                    <a:srgbClr val="000066"/>
                                  </a:solidFill>
                                  <a:latin typeface="Cambria Math"/>
                                </a:rPr>
                                <m:t>3</m:t>
                              </m:r>
                            </m:e>
                          </m:mr>
                          <m:mr>
                            <m:e>
                              <m:r>
                                <a:rPr lang="en-US" i="1">
                                  <a:solidFill>
                                    <a:srgbClr val="000066"/>
                                  </a:solidFill>
                                  <a:latin typeface="Cambria Math"/>
                                </a:rPr>
                                <m:t>5</m:t>
                              </m:r>
                            </m:e>
                            <m:e>
                              <m:r>
                                <a:rPr lang="en-US" i="1">
                                  <a:solidFill>
                                    <a:srgbClr val="000066"/>
                                  </a:solidFill>
                                  <a:latin typeface="Cambria Math"/>
                                </a:rPr>
                                <m:t>2</m:t>
                              </m:r>
                            </m:e>
                          </m:mr>
                          <m:mr>
                            <m:e>
                              <m:r>
                                <a:rPr lang="en-US" i="1">
                                  <a:solidFill>
                                    <a:srgbClr val="000066"/>
                                  </a:solidFill>
                                  <a:latin typeface="Cambria Math"/>
                                </a:rPr>
                                <m:t>0</m:t>
                              </m:r>
                            </m:e>
                            <m:e>
                              <m:r>
                                <a:rPr lang="en-US" i="1">
                                  <a:solidFill>
                                    <a:srgbClr val="000066"/>
                                  </a:solidFill>
                                  <a:latin typeface="Cambria Math"/>
                                </a:rPr>
                                <m:t>4</m:t>
                              </m:r>
                            </m:e>
                          </m:mr>
                        </m:m>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1725561" y="2215586"/>
                <a:ext cx="4572000" cy="1231747"/>
              </a:xfrm>
              <a:prstGeom prst="rect">
                <a:avLst/>
              </a:prstGeom>
              <a:blipFill rotWithShape="1">
                <a:blip r:embed="rId3"/>
                <a:stretch>
                  <a:fillRect/>
                </a:stretch>
              </a:blipFill>
            </p:spPr>
            <p:txBody>
              <a:bodyPr/>
              <a:lstStyle/>
              <a:p>
                <a:r>
                  <a:rPr lang="en-GB">
                    <a:noFill/>
                  </a:rPr>
                  <a:t> </a:t>
                </a:r>
              </a:p>
            </p:txBody>
          </p:sp>
        </mc:Fallback>
      </mc:AlternateContent>
      <p:sp>
        <p:nvSpPr>
          <p:cNvPr id="6" name="Rectangle 3"/>
          <p:cNvSpPr txBox="1">
            <a:spLocks noChangeArrowheads="1"/>
          </p:cNvSpPr>
          <p:nvPr/>
        </p:nvSpPr>
        <p:spPr bwMode="auto">
          <a:xfrm>
            <a:off x="737419" y="3425927"/>
            <a:ext cx="8229600" cy="24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3882"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50000"/>
              </a:spcBef>
              <a:spcAft>
                <a:spcPct val="0"/>
              </a:spcAft>
              <a:buClr>
                <a:srgbClr val="2AABA8"/>
              </a:buClr>
              <a:buFont typeface="Wingdings" charset="0"/>
              <a:buChar char="§"/>
              <a:defRPr sz="2800">
                <a:solidFill>
                  <a:srgbClr val="000099"/>
                </a:solidFill>
                <a:latin typeface="+mn-lt"/>
                <a:ea typeface="+mn-ea"/>
                <a:cs typeface="+mn-cs"/>
              </a:defRPr>
            </a:lvl1pPr>
            <a:lvl2pPr marL="742950" indent="-285750" algn="l" rtl="0" eaLnBrk="0" fontAlgn="base" hangingPunct="0">
              <a:spcBef>
                <a:spcPct val="0"/>
              </a:spcBef>
              <a:spcAft>
                <a:spcPct val="0"/>
              </a:spcAft>
              <a:buClr>
                <a:srgbClr val="2AABA8"/>
              </a:buClr>
              <a:buFont typeface="Wingdings" charset="0"/>
              <a:buChar char="§"/>
              <a:defRPr sz="2400">
                <a:solidFill>
                  <a:srgbClr val="000099"/>
                </a:solidFill>
                <a:latin typeface="+mn-lt"/>
                <a:ea typeface="+mn-ea"/>
              </a:defRPr>
            </a:lvl2pPr>
            <a:lvl3pPr marL="1143000" indent="-228600" algn="l" rtl="0" eaLnBrk="0" fontAlgn="base" hangingPunct="0">
              <a:spcBef>
                <a:spcPct val="0"/>
              </a:spcBef>
              <a:spcAft>
                <a:spcPct val="0"/>
              </a:spcAft>
              <a:buClr>
                <a:srgbClr val="2AABA8"/>
              </a:buClr>
              <a:buFont typeface="Wingdings" charset="0"/>
              <a:buChar char="§"/>
              <a:defRPr sz="2000">
                <a:solidFill>
                  <a:srgbClr val="000099"/>
                </a:solidFill>
                <a:latin typeface="+mn-lt"/>
                <a:ea typeface="+mn-ea"/>
              </a:defRPr>
            </a:lvl3pPr>
            <a:lvl4pPr marL="16002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4pPr>
            <a:lvl5pPr marL="20574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5pPr>
            <a:lvl6pPr marL="25146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6pPr>
            <a:lvl7pPr marL="29718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7pPr>
            <a:lvl8pPr marL="34290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8pPr>
            <a:lvl9pPr marL="38862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9pPr>
          </a:lstStyle>
          <a:p>
            <a:r>
              <a:rPr lang="en-US" kern="0" dirty="0"/>
              <a:t>(</a:t>
            </a:r>
            <a:r>
              <a:rPr lang="en-US" b="1" kern="0" dirty="0"/>
              <a:t>AB</a:t>
            </a:r>
            <a:r>
              <a:rPr lang="en-US" kern="0" dirty="0"/>
              <a:t>)</a:t>
            </a:r>
            <a:r>
              <a:rPr lang="en-US" kern="0" baseline="30000" dirty="0"/>
              <a:t>T</a:t>
            </a:r>
            <a:r>
              <a:rPr lang="en-US" kern="0" dirty="0"/>
              <a:t>=</a:t>
            </a:r>
            <a:r>
              <a:rPr lang="en-US" b="1" kern="0" dirty="0"/>
              <a:t>B</a:t>
            </a:r>
            <a:r>
              <a:rPr lang="en-US" kern="0" baseline="30000" dirty="0"/>
              <a:t>T</a:t>
            </a:r>
            <a:r>
              <a:rPr lang="en-US" b="1" kern="0" dirty="0"/>
              <a:t>A</a:t>
            </a:r>
            <a:r>
              <a:rPr lang="en-US" kern="0" baseline="30000" dirty="0"/>
              <a:t>T</a:t>
            </a:r>
          </a:p>
          <a:p>
            <a:endParaRPr lang="en-US" kern="0" dirty="0"/>
          </a:p>
          <a:p>
            <a:pPr lvl="1">
              <a:buFont typeface="Wingdings" charset="0"/>
              <a:buNone/>
            </a:pPr>
            <a:endParaRPr lang="en-US" kern="0" dirty="0"/>
          </a:p>
          <a:p>
            <a:pPr lvl="1">
              <a:buFont typeface="Wingdings" charset="0"/>
              <a:buNone/>
            </a:pPr>
            <a:endParaRPr lang="en-US" sz="2000" kern="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p:txBody>
          <a:bodyPr/>
          <a:lstStyle/>
          <a:p>
            <a:r>
              <a:rPr lang="en-US"/>
              <a:t>Identity Matrix and Inverses</a:t>
            </a:r>
          </a:p>
        </p:txBody>
      </p:sp>
      <p:graphicFrame>
        <p:nvGraphicFramePr>
          <p:cNvPr id="1113093" name="Object 5"/>
          <p:cNvGraphicFramePr>
            <a:graphicFrameLocks noChangeAspect="1"/>
          </p:cNvGraphicFramePr>
          <p:nvPr>
            <p:extLst>
              <p:ext uri="{D42A27DB-BD31-4B8C-83A1-F6EECF244321}">
                <p14:modId xmlns:p14="http://schemas.microsoft.com/office/powerpoint/2010/main" val="3291630934"/>
              </p:ext>
            </p:extLst>
          </p:nvPr>
        </p:nvGraphicFramePr>
        <p:xfrm>
          <a:off x="2941638" y="4402138"/>
          <a:ext cx="3311525" cy="1574800"/>
        </p:xfrm>
        <a:graphic>
          <a:graphicData uri="http://schemas.openxmlformats.org/presentationml/2006/ole">
            <mc:AlternateContent xmlns:mc="http://schemas.openxmlformats.org/markup-compatibility/2006">
              <mc:Choice xmlns:v="urn:schemas-microsoft-com:vml" Requires="v">
                <p:oleObj name="Equation" r:id="rId3" imgW="1016000" imgH="482600" progId="Equation.DSMT4">
                  <p:embed/>
                </p:oleObj>
              </mc:Choice>
              <mc:Fallback>
                <p:oleObj name="Equation" r:id="rId3" imgW="1016000" imgH="482600" progId="Equation.DSMT4">
                  <p:embed/>
                  <p:pic>
                    <p:nvPicPr>
                      <p:cNvPr id="0" name="Object 5"/>
                      <p:cNvPicPr>
                        <a:picLocks noChangeAspect="1" noChangeArrowheads="1"/>
                      </p:cNvPicPr>
                      <p:nvPr/>
                    </p:nvPicPr>
                    <p:blipFill>
                      <a:blip r:embed="rId4"/>
                      <a:srcRect/>
                      <a:stretch>
                        <a:fillRect/>
                      </a:stretch>
                    </p:blipFill>
                    <p:spPr bwMode="auto">
                      <a:xfrm>
                        <a:off x="2941638" y="4402138"/>
                        <a:ext cx="3311525" cy="157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13094" name="Object 6"/>
          <p:cNvGraphicFramePr>
            <a:graphicFrameLocks noChangeAspect="1"/>
          </p:cNvGraphicFramePr>
          <p:nvPr>
            <p:extLst>
              <p:ext uri="{D42A27DB-BD31-4B8C-83A1-F6EECF244321}">
                <p14:modId xmlns:p14="http://schemas.microsoft.com/office/powerpoint/2010/main" val="69236569"/>
              </p:ext>
            </p:extLst>
          </p:nvPr>
        </p:nvGraphicFramePr>
        <p:xfrm>
          <a:off x="2468563" y="1738313"/>
          <a:ext cx="4097337" cy="2279650"/>
        </p:xfrm>
        <a:graphic>
          <a:graphicData uri="http://schemas.openxmlformats.org/presentationml/2006/ole">
            <mc:AlternateContent xmlns:mc="http://schemas.openxmlformats.org/markup-compatibility/2006">
              <mc:Choice xmlns:v="urn:schemas-microsoft-com:vml" Requires="v">
                <p:oleObj name="Equation" r:id="rId5" imgW="1257300" imgH="698500" progId="Equation.DSMT4">
                  <p:embed/>
                </p:oleObj>
              </mc:Choice>
              <mc:Fallback>
                <p:oleObj name="Equation" r:id="rId5" imgW="1257300" imgH="698500" progId="Equation.DSMT4">
                  <p:embed/>
                  <p:pic>
                    <p:nvPicPr>
                      <p:cNvPr id="0" name="Object 6"/>
                      <p:cNvPicPr>
                        <a:picLocks noChangeAspect="1" noChangeArrowheads="1"/>
                      </p:cNvPicPr>
                      <p:nvPr/>
                    </p:nvPicPr>
                    <p:blipFill>
                      <a:blip r:embed="rId6"/>
                      <a:srcRect/>
                      <a:stretch>
                        <a:fillRect/>
                      </a:stretch>
                    </p:blipFill>
                    <p:spPr bwMode="auto">
                      <a:xfrm>
                        <a:off x="2468563" y="1738313"/>
                        <a:ext cx="4097337" cy="227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649143" y="1850922"/>
                <a:ext cx="3116046" cy="1231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66"/>
                              </a:solidFill>
                              <a:latin typeface="Cambria Math" panose="02040503050406030204" pitchFamily="18" charset="0"/>
                            </a:rPr>
                          </m:ctrlPr>
                        </m:sSubPr>
                        <m:e>
                          <m:r>
                            <a:rPr lang="en-US" b="0" i="1" smtClean="0">
                              <a:solidFill>
                                <a:srgbClr val="000066"/>
                              </a:solidFill>
                              <a:latin typeface="Cambria Math"/>
                            </a:rPr>
                            <m:t>𝐼</m:t>
                          </m:r>
                        </m:e>
                        <m:sub>
                          <m:r>
                            <a:rPr lang="en-US" b="0" i="1" smtClean="0">
                              <a:solidFill>
                                <a:srgbClr val="000066"/>
                              </a:solidFill>
                              <a:latin typeface="Cambria Math"/>
                            </a:rPr>
                            <m:t>3</m:t>
                          </m:r>
                          <m:r>
                            <a:rPr lang="en-US" b="0" i="1" smtClean="0">
                              <a:solidFill>
                                <a:srgbClr val="000066"/>
                              </a:solidFill>
                              <a:latin typeface="Cambria Math"/>
                              <a:ea typeface="Cambria Math"/>
                            </a:rPr>
                            <m:t>×3</m:t>
                          </m:r>
                        </m:sub>
                      </m:sSub>
                      <m:r>
                        <a:rPr lang="en-US" b="0" i="1" smtClean="0">
                          <a:solidFill>
                            <a:srgbClr val="000066"/>
                          </a:solidFill>
                          <a:latin typeface="Cambria Math"/>
                        </a:rPr>
                        <m:t>=</m:t>
                      </m:r>
                      <m:d>
                        <m:dPr>
                          <m:ctrlPr>
                            <a:rPr lang="en-US" b="0" i="1" smtClean="0">
                              <a:solidFill>
                                <a:srgbClr val="000066"/>
                              </a:solidFill>
                              <a:latin typeface="Cambria Math" panose="02040503050406030204" pitchFamily="18" charset="0"/>
                            </a:rPr>
                          </m:ctrlPr>
                        </m:dPr>
                        <m:e>
                          <m:m>
                            <m:mPr>
                              <m:mcs>
                                <m:mc>
                                  <m:mcPr>
                                    <m:count m:val="3"/>
                                    <m:mcJc m:val="center"/>
                                  </m:mcPr>
                                </m:mc>
                              </m:mcs>
                              <m:ctrlPr>
                                <a:rPr lang="en-US" b="0" i="1" smtClean="0">
                                  <a:solidFill>
                                    <a:srgbClr val="000066"/>
                                  </a:solidFill>
                                  <a:latin typeface="Cambria Math" panose="02040503050406030204" pitchFamily="18" charset="0"/>
                                </a:rPr>
                              </m:ctrlPr>
                            </m:mPr>
                            <m:mr>
                              <m:e>
                                <m:r>
                                  <m:rPr>
                                    <m:brk m:alnAt="7"/>
                                  </m:rPr>
                                  <a:rPr lang="en-US" b="0" i="1" smtClean="0">
                                    <a:solidFill>
                                      <a:srgbClr val="000066"/>
                                    </a:solidFill>
                                    <a:latin typeface="Cambria Math"/>
                                  </a:rPr>
                                  <m:t>1</m:t>
                                </m:r>
                              </m:e>
                              <m:e>
                                <m:r>
                                  <a:rPr lang="en-US" b="0" i="1" smtClean="0">
                                    <a:solidFill>
                                      <a:srgbClr val="000066"/>
                                    </a:solidFill>
                                    <a:latin typeface="Cambria Math"/>
                                  </a:rPr>
                                  <m:t>0</m:t>
                                </m:r>
                              </m:e>
                              <m:e>
                                <m:r>
                                  <a:rPr lang="en-US" b="0" i="1" smtClean="0">
                                    <a:solidFill>
                                      <a:srgbClr val="000066"/>
                                    </a:solidFill>
                                    <a:latin typeface="Cambria Math"/>
                                  </a:rPr>
                                  <m:t>0</m:t>
                                </m:r>
                              </m:e>
                            </m:mr>
                            <m:mr>
                              <m:e>
                                <m:r>
                                  <a:rPr lang="en-US" b="0" i="1" smtClean="0">
                                    <a:solidFill>
                                      <a:srgbClr val="000066"/>
                                    </a:solidFill>
                                    <a:latin typeface="Cambria Math"/>
                                  </a:rPr>
                                  <m:t>0</m:t>
                                </m:r>
                              </m:e>
                              <m:e>
                                <m:r>
                                  <a:rPr lang="en-US" b="0" i="1" smtClean="0">
                                    <a:solidFill>
                                      <a:srgbClr val="000066"/>
                                    </a:solidFill>
                                    <a:latin typeface="Cambria Math"/>
                                  </a:rPr>
                                  <m:t>1</m:t>
                                </m:r>
                              </m:e>
                              <m:e>
                                <m:r>
                                  <a:rPr lang="en-US" b="0" i="1" smtClean="0">
                                    <a:solidFill>
                                      <a:srgbClr val="000066"/>
                                    </a:solidFill>
                                    <a:latin typeface="Cambria Math"/>
                                  </a:rPr>
                                  <m:t>0</m:t>
                                </m:r>
                              </m:e>
                            </m:mr>
                            <m:mr>
                              <m:e>
                                <m:r>
                                  <a:rPr lang="en-US" b="0" i="1" smtClean="0">
                                    <a:solidFill>
                                      <a:srgbClr val="000066"/>
                                    </a:solidFill>
                                    <a:latin typeface="Cambria Math"/>
                                  </a:rPr>
                                  <m:t>0</m:t>
                                </m:r>
                              </m:e>
                              <m:e>
                                <m:r>
                                  <a:rPr lang="en-US" b="0" i="1" smtClean="0">
                                    <a:solidFill>
                                      <a:srgbClr val="000066"/>
                                    </a:solidFill>
                                    <a:latin typeface="Cambria Math"/>
                                  </a:rPr>
                                  <m:t>0</m:t>
                                </m:r>
                              </m:e>
                              <m:e>
                                <m:r>
                                  <a:rPr lang="en-US" b="0" i="1" smtClean="0">
                                    <a:solidFill>
                                      <a:srgbClr val="000066"/>
                                    </a:solidFill>
                                    <a:latin typeface="Cambria Math"/>
                                  </a:rPr>
                                  <m:t>1</m:t>
                                </m:r>
                              </m:e>
                            </m:mr>
                          </m:m>
                        </m:e>
                      </m:d>
                    </m:oMath>
                  </m:oMathPara>
                </a14:m>
                <a:endParaRPr lang="en-GB" dirty="0">
                  <a:solidFill>
                    <a:srgbClr val="000066"/>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49143" y="1850922"/>
                <a:ext cx="3116046" cy="1231747"/>
              </a:xfrm>
              <a:prstGeom prst="rect">
                <a:avLst/>
              </a:prstGeom>
              <a:blipFill rotWithShape="1">
                <a:blip r:embed="rId8"/>
                <a:stretch>
                  <a:fillRect/>
                </a:stretch>
              </a:blipFill>
            </p:spPr>
            <p:txBody>
              <a:bodyPr/>
              <a:lstStyle/>
              <a:p>
                <a:r>
                  <a:rPr lang="en-GB">
                    <a:noFill/>
                  </a:rPr>
                  <a:t> </a:t>
                </a:r>
              </a:p>
            </p:txBody>
          </p:sp>
        </mc:Fallback>
      </mc:AlternateContent>
      <p:sp>
        <p:nvSpPr>
          <p:cNvPr id="6" name="Rectangle 3"/>
          <p:cNvSpPr txBox="1">
            <a:spLocks noChangeArrowheads="1"/>
          </p:cNvSpPr>
          <p:nvPr/>
        </p:nvSpPr>
        <p:spPr bwMode="auto">
          <a:xfrm>
            <a:off x="737419" y="3425927"/>
            <a:ext cx="8229600" cy="24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3882" dir="81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50000"/>
              </a:spcBef>
              <a:spcAft>
                <a:spcPct val="0"/>
              </a:spcAft>
              <a:buClr>
                <a:srgbClr val="2AABA8"/>
              </a:buClr>
              <a:buFont typeface="Wingdings" charset="0"/>
              <a:buChar char="§"/>
              <a:defRPr sz="2800">
                <a:solidFill>
                  <a:srgbClr val="000099"/>
                </a:solidFill>
                <a:latin typeface="+mn-lt"/>
                <a:ea typeface="+mn-ea"/>
                <a:cs typeface="+mn-cs"/>
              </a:defRPr>
            </a:lvl1pPr>
            <a:lvl2pPr marL="742950" indent="-285750" algn="l" rtl="0" eaLnBrk="0" fontAlgn="base" hangingPunct="0">
              <a:spcBef>
                <a:spcPct val="0"/>
              </a:spcBef>
              <a:spcAft>
                <a:spcPct val="0"/>
              </a:spcAft>
              <a:buClr>
                <a:srgbClr val="2AABA8"/>
              </a:buClr>
              <a:buFont typeface="Wingdings" charset="0"/>
              <a:buChar char="§"/>
              <a:defRPr sz="2400">
                <a:solidFill>
                  <a:srgbClr val="000099"/>
                </a:solidFill>
                <a:latin typeface="+mn-lt"/>
                <a:ea typeface="+mn-ea"/>
              </a:defRPr>
            </a:lvl2pPr>
            <a:lvl3pPr marL="1143000" indent="-228600" algn="l" rtl="0" eaLnBrk="0" fontAlgn="base" hangingPunct="0">
              <a:spcBef>
                <a:spcPct val="0"/>
              </a:spcBef>
              <a:spcAft>
                <a:spcPct val="0"/>
              </a:spcAft>
              <a:buClr>
                <a:srgbClr val="2AABA8"/>
              </a:buClr>
              <a:buFont typeface="Wingdings" charset="0"/>
              <a:buChar char="§"/>
              <a:defRPr sz="2000">
                <a:solidFill>
                  <a:srgbClr val="000099"/>
                </a:solidFill>
                <a:latin typeface="+mn-lt"/>
                <a:ea typeface="+mn-ea"/>
              </a:defRPr>
            </a:lvl3pPr>
            <a:lvl4pPr marL="16002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4pPr>
            <a:lvl5pPr marL="2057400" indent="-228600" algn="l" rtl="0" eaLnBrk="0" fontAlgn="base" hangingPunct="0">
              <a:spcBef>
                <a:spcPct val="0"/>
              </a:spcBef>
              <a:spcAft>
                <a:spcPct val="0"/>
              </a:spcAft>
              <a:buClr>
                <a:srgbClr val="2AABA8"/>
              </a:buClr>
              <a:buFont typeface="Wingdings" charset="0"/>
              <a:buChar char="§"/>
              <a:defRPr>
                <a:solidFill>
                  <a:srgbClr val="000099"/>
                </a:solidFill>
                <a:latin typeface="+mn-lt"/>
                <a:ea typeface="+mn-ea"/>
              </a:defRPr>
            </a:lvl5pPr>
            <a:lvl6pPr marL="25146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6pPr>
            <a:lvl7pPr marL="29718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7pPr>
            <a:lvl8pPr marL="34290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8pPr>
            <a:lvl9pPr marL="3886200" indent="-228600" algn="l" rtl="0" eaLnBrk="0" fontAlgn="base" hangingPunct="0">
              <a:spcBef>
                <a:spcPct val="0"/>
              </a:spcBef>
              <a:spcAft>
                <a:spcPct val="0"/>
              </a:spcAft>
              <a:buClr>
                <a:srgbClr val="2AABA8"/>
              </a:buClr>
              <a:buFont typeface="Wingdings" charset="0"/>
              <a:buChar char="§"/>
              <a:defRPr>
                <a:solidFill>
                  <a:srgbClr val="FFFFFF"/>
                </a:solidFill>
                <a:latin typeface="+mn-lt"/>
                <a:ea typeface="+mn-ea"/>
              </a:defRPr>
            </a:lvl9pPr>
          </a:lstStyle>
          <a:p>
            <a:r>
              <a:rPr lang="en-US" kern="0" dirty="0"/>
              <a:t>(</a:t>
            </a:r>
            <a:r>
              <a:rPr lang="en-US" b="1" kern="0" dirty="0"/>
              <a:t>AB</a:t>
            </a:r>
            <a:r>
              <a:rPr lang="en-US" kern="0" dirty="0"/>
              <a:t>)</a:t>
            </a:r>
            <a:r>
              <a:rPr lang="en-US" kern="0" baseline="30000" dirty="0"/>
              <a:t>-1</a:t>
            </a:r>
            <a:r>
              <a:rPr lang="en-US" kern="0" dirty="0"/>
              <a:t>=</a:t>
            </a:r>
            <a:r>
              <a:rPr lang="en-US" b="1" kern="0" dirty="0"/>
              <a:t>B</a:t>
            </a:r>
            <a:r>
              <a:rPr lang="en-US" kern="0" baseline="30000" dirty="0"/>
              <a:t>-1</a:t>
            </a:r>
            <a:r>
              <a:rPr lang="en-US" b="1" kern="0" dirty="0"/>
              <a:t>A</a:t>
            </a:r>
            <a:r>
              <a:rPr lang="en-US" kern="0" baseline="30000" dirty="0"/>
              <a:t>-1</a:t>
            </a:r>
          </a:p>
          <a:p>
            <a:r>
              <a:rPr lang="en-US" b="1" kern="0" dirty="0"/>
              <a:t>AA</a:t>
            </a:r>
            <a:r>
              <a:rPr lang="en-US" kern="0" baseline="30000" dirty="0"/>
              <a:t>-1</a:t>
            </a:r>
            <a:r>
              <a:rPr lang="en-US" kern="0" dirty="0"/>
              <a:t>=</a:t>
            </a:r>
            <a:r>
              <a:rPr lang="en-US" b="1" kern="0" dirty="0"/>
              <a:t>A</a:t>
            </a:r>
            <a:r>
              <a:rPr lang="en-US" kern="0" baseline="30000" dirty="0"/>
              <a:t>-1</a:t>
            </a:r>
            <a:r>
              <a:rPr lang="en-US" b="1" kern="0" dirty="0"/>
              <a:t>A=I</a:t>
            </a:r>
            <a:endParaRPr lang="en-US" kern="0" baseline="30000" dirty="0"/>
          </a:p>
          <a:p>
            <a:endParaRPr lang="en-US" kern="0" baseline="30000" dirty="0"/>
          </a:p>
          <a:p>
            <a:endParaRPr lang="en-US" kern="0" dirty="0"/>
          </a:p>
          <a:p>
            <a:pPr lvl="1">
              <a:buFont typeface="Wingdings" charset="0"/>
              <a:buNone/>
            </a:pPr>
            <a:endParaRPr lang="en-US" kern="0" dirty="0"/>
          </a:p>
          <a:p>
            <a:pPr lvl="1">
              <a:buFont typeface="Wingdings" charset="0"/>
              <a:buNone/>
            </a:pPr>
            <a:endParaRPr lang="en-US" sz="2000" kern="0"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p:txBody>
          <a:bodyPr/>
          <a:lstStyle/>
          <a:p>
            <a:r>
              <a:rPr lang="en-US" sz="3200"/>
              <a:t>Vector multiplication in Matrix form</a:t>
            </a:r>
          </a:p>
        </p:txBody>
      </p:sp>
      <p:sp>
        <p:nvSpPr>
          <p:cNvPr id="1114117" name="Rectangle 5"/>
          <p:cNvSpPr>
            <a:spLocks noGrp="1" noChangeArrowheads="1"/>
          </p:cNvSpPr>
          <p:nvPr>
            <p:ph type="body" idx="1"/>
          </p:nvPr>
        </p:nvSpPr>
        <p:spPr>
          <a:xfrm>
            <a:off x="457200" y="1402655"/>
            <a:ext cx="8229600" cy="5029200"/>
          </a:xfrm>
        </p:spPr>
        <p:txBody>
          <a:bodyPr/>
          <a:lstStyle/>
          <a:p>
            <a:r>
              <a:rPr lang="en-US" dirty="0"/>
              <a:t>Dot product?</a:t>
            </a:r>
          </a:p>
          <a:p>
            <a:endParaRPr lang="en-US" dirty="0"/>
          </a:p>
          <a:p>
            <a:endParaRPr lang="en-US" dirty="0"/>
          </a:p>
          <a:p>
            <a:endParaRPr lang="en-US" dirty="0"/>
          </a:p>
          <a:p>
            <a:r>
              <a:rPr lang="en-US" dirty="0"/>
              <a:t>Cross product?</a:t>
            </a:r>
          </a:p>
        </p:txBody>
      </p:sp>
      <p:graphicFrame>
        <p:nvGraphicFramePr>
          <p:cNvPr id="1114118" name="Object 6"/>
          <p:cNvGraphicFramePr>
            <a:graphicFrameLocks noChangeAspect="1"/>
          </p:cNvGraphicFramePr>
          <p:nvPr>
            <p:extLst>
              <p:ext uri="{D42A27DB-BD31-4B8C-83A1-F6EECF244321}">
                <p14:modId xmlns:p14="http://schemas.microsoft.com/office/powerpoint/2010/main" val="397133976"/>
              </p:ext>
            </p:extLst>
          </p:nvPr>
        </p:nvGraphicFramePr>
        <p:xfrm>
          <a:off x="1963644" y="1717923"/>
          <a:ext cx="7200900" cy="2736850"/>
        </p:xfrm>
        <a:graphic>
          <a:graphicData uri="http://schemas.openxmlformats.org/presentationml/2006/ole">
            <mc:AlternateContent xmlns:mc="http://schemas.openxmlformats.org/markup-compatibility/2006">
              <mc:Choice xmlns:v="urn:schemas-microsoft-com:vml" Requires="v">
                <p:oleObj name="Equation" r:id="rId3" imgW="2908300" imgH="1104900" progId="Equation.DSMT4">
                  <p:embed/>
                </p:oleObj>
              </mc:Choice>
              <mc:Fallback>
                <p:oleObj name="Equation" r:id="rId3" imgW="2908300" imgH="1104900" progId="Equation.DSMT4">
                  <p:embed/>
                  <p:pic>
                    <p:nvPicPr>
                      <p:cNvPr id="0" name="Object 6"/>
                      <p:cNvPicPr>
                        <a:picLocks noChangeAspect="1" noChangeArrowheads="1"/>
                      </p:cNvPicPr>
                      <p:nvPr/>
                    </p:nvPicPr>
                    <p:blipFill>
                      <a:blip r:embed="rId4"/>
                      <a:srcRect/>
                      <a:stretch>
                        <a:fillRect/>
                      </a:stretch>
                    </p:blipFill>
                    <p:spPr bwMode="auto">
                      <a:xfrm>
                        <a:off x="1963644" y="1717923"/>
                        <a:ext cx="7200900" cy="273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1176741" y="4658156"/>
                <a:ext cx="6685676"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a:solidFill>
                            <a:schemeClr val="bg1"/>
                          </a:solidFill>
                          <a:latin typeface="Cambria Math"/>
                          <a:ea typeface="Cambria Math"/>
                        </a:rPr>
                        <m:t>=</m:t>
                      </m:r>
                      <m:sSup>
                        <m:sSupPr>
                          <m:ctrlPr>
                            <a:rPr lang="en-US" b="1" i="1" smtClean="0">
                              <a:solidFill>
                                <a:schemeClr val="bg1"/>
                              </a:solidFill>
                              <a:latin typeface="Cambria Math" panose="02040503050406030204" pitchFamily="18" charset="0"/>
                              <a:ea typeface="Cambria Math"/>
                            </a:rPr>
                          </m:ctrlPr>
                        </m:sSupPr>
                        <m:e>
                          <m:r>
                            <a:rPr lang="en-US" b="1" i="1" smtClean="0">
                              <a:solidFill>
                                <a:schemeClr val="bg1"/>
                              </a:solidFill>
                              <a:latin typeface="Cambria Math"/>
                              <a:ea typeface="Cambria Math"/>
                            </a:rPr>
                            <m:t>𝑨</m:t>
                          </m:r>
                        </m:e>
                        <m:sup>
                          <m:r>
                            <a:rPr lang="en-US" b="1" i="1" smtClean="0">
                              <a:solidFill>
                                <a:schemeClr val="bg1"/>
                              </a:solidFill>
                              <a:latin typeface="Cambria Math"/>
                              <a:ea typeface="Cambria Math"/>
                            </a:rPr>
                            <m:t>∗</m:t>
                          </m:r>
                        </m:sup>
                      </m:sSup>
                      <m:r>
                        <a:rPr lang="en-US" b="0" i="1" smtClean="0">
                          <a:solidFill>
                            <a:schemeClr val="bg1"/>
                          </a:solidFill>
                          <a:latin typeface="Cambria Math"/>
                          <a:ea typeface="Cambria Math"/>
                        </a:rPr>
                        <m:t>𝑏</m:t>
                      </m:r>
                      <m:r>
                        <a:rPr lang="en-US" b="0" i="1" smtClean="0">
                          <a:solidFill>
                            <a:schemeClr val="bg1"/>
                          </a:solidFill>
                          <a:latin typeface="Cambria Math"/>
                          <a:ea typeface="Cambria Math"/>
                        </a:rPr>
                        <m:t>=</m:t>
                      </m:r>
                      <m:d>
                        <m:dPr>
                          <m:ctrlPr>
                            <a:rPr lang="en-US" b="0" i="1" smtClean="0">
                              <a:solidFill>
                                <a:schemeClr val="bg1"/>
                              </a:solidFill>
                              <a:latin typeface="Cambria Math" panose="02040503050406030204" pitchFamily="18" charset="0"/>
                              <a:ea typeface="Cambria Math"/>
                            </a:rPr>
                          </m:ctrlPr>
                        </m:dPr>
                        <m:e>
                          <m:m>
                            <m:mPr>
                              <m:mcs>
                                <m:mc>
                                  <m:mcPr>
                                    <m:count m:val="3"/>
                                    <m:mcJc m:val="center"/>
                                  </m:mcPr>
                                </m:mc>
                              </m:mcs>
                              <m:ctrlPr>
                                <a:rPr lang="en-US" b="0" i="1" smtClean="0">
                                  <a:solidFill>
                                    <a:schemeClr val="bg1"/>
                                  </a:solidFill>
                                  <a:latin typeface="Cambria Math" panose="02040503050406030204" pitchFamily="18" charset="0"/>
                                  <a:ea typeface="Cambria Math"/>
                                </a:rPr>
                              </m:ctrlPr>
                            </m:mPr>
                            <m:mr>
                              <m:e>
                                <m:r>
                                  <m:rPr>
                                    <m:brk m:alnAt="7"/>
                                  </m:rPr>
                                  <a:rPr lang="en-US" b="0" i="1" smtClean="0">
                                    <a:solidFill>
                                      <a:schemeClr val="bg1"/>
                                    </a:solidFill>
                                    <a:latin typeface="Cambria Math"/>
                                    <a:ea typeface="Cambria Math"/>
                                  </a:rPr>
                                  <m:t>0</m:t>
                                </m:r>
                              </m:e>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m:t>
                                    </m:r>
                                    <m:r>
                                      <a:rPr lang="en-US" b="1" i="1">
                                        <a:solidFill>
                                          <a:schemeClr val="bg1"/>
                                        </a:solidFill>
                                        <a:latin typeface="Cambria Math"/>
                                        <a:ea typeface="Cambria Math"/>
                                      </a:rPr>
                                      <m:t>𝒛</m:t>
                                    </m:r>
                                  </m:e>
                                  <m:sub>
                                    <m:r>
                                      <a:rPr lang="en-US" b="1" i="1">
                                        <a:solidFill>
                                          <a:schemeClr val="bg1"/>
                                        </a:solidFill>
                                        <a:latin typeface="Cambria Math"/>
                                        <a:ea typeface="Cambria Math"/>
                                      </a:rPr>
                                      <m:t>𝒂</m:t>
                                    </m:r>
                                  </m:sub>
                                </m:sSub>
                              </m:e>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a:solidFill>
                                          <a:schemeClr val="bg1"/>
                                        </a:solidFill>
                                        <a:latin typeface="Cambria Math"/>
                                        <a:ea typeface="Cambria Math"/>
                                      </a:rPr>
                                      <m:t>𝒂</m:t>
                                    </m:r>
                                  </m:sub>
                                </m:sSub>
                              </m:e>
                              <m:e>
                                <m:r>
                                  <a:rPr lang="en-US" b="0" i="1" smtClean="0">
                                    <a:solidFill>
                                      <a:schemeClr val="bg1"/>
                                    </a:solidFill>
                                    <a:latin typeface="Cambria Math"/>
                                    <a:ea typeface="Cambria Math"/>
                                  </a:rPr>
                                  <m:t>0</m:t>
                                </m:r>
                              </m:e>
                              <m:e>
                                <m:r>
                                  <a:rPr lang="en-US" b="0" i="1" smtClean="0">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m:t>
                                    </m:r>
                                    <m:r>
                                      <a:rPr lang="en-US" b="1" i="1">
                                        <a:solidFill>
                                          <a:schemeClr val="bg1"/>
                                        </a:solidFill>
                                        <a:latin typeface="Cambria Math"/>
                                        <a:ea typeface="Cambria Math"/>
                                      </a:rPr>
                                      <m:t>𝒚</m:t>
                                    </m:r>
                                  </m:e>
                                  <m:sub>
                                    <m:r>
                                      <a:rPr lang="en-US" b="1" i="1">
                                        <a:solidFill>
                                          <a:schemeClr val="bg1"/>
                                        </a:solidFill>
                                        <a:latin typeface="Cambria Math"/>
                                        <a:ea typeface="Cambria Math"/>
                                      </a:rPr>
                                      <m:t>𝒂</m:t>
                                    </m:r>
                                  </m:sub>
                                </m:sSub>
                              </m:e>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𝒂</m:t>
                                    </m:r>
                                  </m:sub>
                                </m:sSub>
                              </m:e>
                              <m:e>
                                <m:r>
                                  <a:rPr lang="en-US" b="0" i="1" smtClean="0">
                                    <a:solidFill>
                                      <a:schemeClr val="bg1"/>
                                    </a:solidFill>
                                    <a:latin typeface="Cambria Math"/>
                                    <a:ea typeface="Cambria Math"/>
                                  </a:rPr>
                                  <m:t>0</m:t>
                                </m:r>
                              </m:e>
                            </m:mr>
                          </m:m>
                        </m:e>
                      </m:d>
                      <m:d>
                        <m:dPr>
                          <m:ctrlPr>
                            <a:rPr lang="en-US" b="0" i="1" smtClean="0">
                              <a:solidFill>
                                <a:schemeClr val="bg1"/>
                              </a:solidFill>
                              <a:latin typeface="Cambria Math" panose="02040503050406030204" pitchFamily="18" charset="0"/>
                              <a:ea typeface="Cambria Math"/>
                            </a:rPr>
                          </m:ctrlPr>
                        </m:dPr>
                        <m:e>
                          <m:m>
                            <m:mPr>
                              <m:mcs>
                                <m:mc>
                                  <m:mcPr>
                                    <m:count m:val="1"/>
                                    <m:mcJc m:val="center"/>
                                  </m:mcPr>
                                </m:mc>
                              </m:mcs>
                              <m:ctrlPr>
                                <a:rPr lang="en-US" b="0" i="1" smtClean="0">
                                  <a:solidFill>
                                    <a:schemeClr val="bg1"/>
                                  </a:solidFill>
                                  <a:latin typeface="Cambria Math" panose="02040503050406030204" pitchFamily="18" charset="0"/>
                                  <a:ea typeface="Cambria Math"/>
                                </a:rPr>
                              </m:ctrlPr>
                            </m:mP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𝒃</m:t>
                                    </m:r>
                                  </m:sub>
                                </m:sSub>
                              </m:e>
                            </m:m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a:solidFill>
                                          <a:schemeClr val="bg1"/>
                                        </a:solidFill>
                                        <a:latin typeface="Cambria Math"/>
                                        <a:ea typeface="Cambria Math"/>
                                      </a:rPr>
                                      <m:t>𝒃</m:t>
                                    </m:r>
                                  </m:sub>
                                </m:sSub>
                              </m:e>
                            </m:m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a:solidFill>
                                          <a:schemeClr val="bg1"/>
                                        </a:solidFill>
                                        <a:latin typeface="Cambria Math"/>
                                        <a:ea typeface="Cambria Math"/>
                                      </a:rPr>
                                      <m:t>𝒃</m:t>
                                    </m:r>
                                  </m:sub>
                                </m:sSub>
                              </m:e>
                            </m:mr>
                          </m:m>
                        </m:e>
                      </m:d>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1176741" y="4658156"/>
                <a:ext cx="6685676" cy="1479508"/>
              </a:xfrm>
              <a:prstGeom prst="rect">
                <a:avLst/>
              </a:prstGeom>
              <a:blipFill rotWithShape="1">
                <a:blip r:embed="rId6"/>
                <a:stretch>
                  <a:fillRect/>
                </a:stretch>
              </a:blipFill>
            </p:spPr>
            <p:txBody>
              <a:bodyPr/>
              <a:lstStyle/>
              <a:p>
                <a:r>
                  <a:rPr lang="en-GB">
                    <a:noFill/>
                  </a:rPr>
                  <a:t> </a:t>
                </a:r>
              </a:p>
            </p:txBody>
          </p:sp>
        </mc:Fallback>
      </mc:AlternateContent>
      <p:sp>
        <p:nvSpPr>
          <p:cNvPr id="9" name="TextBox 8"/>
          <p:cNvSpPr txBox="1"/>
          <p:nvPr/>
        </p:nvSpPr>
        <p:spPr>
          <a:xfrm>
            <a:off x="3473689" y="6152965"/>
            <a:ext cx="3531737" cy="523220"/>
          </a:xfrm>
          <a:prstGeom prst="rect">
            <a:avLst/>
          </a:prstGeom>
          <a:noFill/>
        </p:spPr>
        <p:txBody>
          <a:bodyPr wrap="none" rtlCol="0">
            <a:spAutoFit/>
          </a:bodyPr>
          <a:lstStyle/>
          <a:p>
            <a:r>
              <a:rPr lang="en-US" dirty="0">
                <a:solidFill>
                  <a:srgbClr val="000066"/>
                </a:solidFill>
              </a:rPr>
              <a:t>Dual matrix of vector a</a:t>
            </a:r>
            <a:endParaRPr lang="en-GB" dirty="0">
              <a:solidFill>
                <a:srgbClr val="000066"/>
              </a:solidFill>
            </a:endParaRPr>
          </a:p>
        </p:txBody>
      </p:sp>
      <mc:AlternateContent xmlns:mc="http://schemas.openxmlformats.org/markup-compatibility/2006" xmlns:a14="http://schemas.microsoft.com/office/drawing/2010/main">
        <mc:Choice Requires="a14">
          <p:sp>
            <p:nvSpPr>
              <p:cNvPr id="10" name="TextBox 9"/>
              <p:cNvSpPr txBox="1"/>
              <p:nvPr/>
            </p:nvSpPr>
            <p:spPr>
              <a:xfrm>
                <a:off x="602326" y="2446822"/>
                <a:ext cx="7348678" cy="1233030"/>
              </a:xfrm>
              <a:prstGeom prst="rect">
                <a:avLst/>
              </a:prstGeom>
              <a:noFill/>
            </p:spPr>
            <p:txBody>
              <a:bodyPr wrap="none" rtlCol="0">
                <a:spAutoFit/>
              </a:bodyPr>
              <a:lstStyle/>
              <a:p>
                <a14:m>
                  <m:oMath xmlns:m="http://schemas.openxmlformats.org/officeDocument/2006/math">
                    <m:r>
                      <a:rPr lang="en-US" b="1" i="1" smtClean="0">
                        <a:solidFill>
                          <a:schemeClr val="bg1"/>
                        </a:solidFill>
                        <a:latin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rPr>
                      <m:t>𝒃</m:t>
                    </m:r>
                    <m:r>
                      <a:rPr lang="en-US" b="0" i="1" smtClean="0">
                        <a:solidFill>
                          <a:schemeClr val="bg1"/>
                        </a:solidFill>
                        <a:latin typeface="Cambria Math"/>
                      </a:rPr>
                      <m:t>=</m:t>
                    </m:r>
                    <m:sSup>
                      <m:sSupPr>
                        <m:ctrlPr>
                          <a:rPr lang="en-US" b="0" i="1" smtClean="0">
                            <a:solidFill>
                              <a:schemeClr val="bg1"/>
                            </a:solidFill>
                            <a:latin typeface="Cambria Math" panose="02040503050406030204" pitchFamily="18" charset="0"/>
                          </a:rPr>
                        </m:ctrlPr>
                      </m:sSupPr>
                      <m:e>
                        <m:r>
                          <a:rPr lang="en-US" b="1" i="1">
                            <a:solidFill>
                              <a:schemeClr val="bg1"/>
                            </a:solidFill>
                            <a:latin typeface="Cambria Math"/>
                          </a:rPr>
                          <m:t>𝒂</m:t>
                        </m:r>
                      </m:e>
                      <m:sup>
                        <m:r>
                          <a:rPr lang="en-US" b="0" i="1" smtClean="0">
                            <a:solidFill>
                              <a:schemeClr val="bg1"/>
                            </a:solidFill>
                            <a:latin typeface="Cambria Math"/>
                          </a:rPr>
                          <m:t>𝑇</m:t>
                        </m:r>
                      </m:sup>
                    </m:sSup>
                    <m:r>
                      <a:rPr lang="en-US" b="1" i="1">
                        <a:solidFill>
                          <a:schemeClr val="bg1"/>
                        </a:solidFill>
                        <a:latin typeface="Cambria Math"/>
                      </a:rPr>
                      <m:t>𝒃</m:t>
                    </m:r>
                    <m:r>
                      <a:rPr lang="en-US" b="0" i="1" smtClean="0">
                        <a:solidFill>
                          <a:schemeClr val="bg1"/>
                        </a:solidFill>
                        <a:latin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i="1">
                                      <a:solidFill>
                                        <a:schemeClr val="bg1"/>
                                      </a:solidFill>
                                      <a:latin typeface="Cambria Math"/>
                                    </a:rPr>
                                    <m:t>𝑎</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i="1">
                                      <a:solidFill>
                                        <a:schemeClr val="bg1"/>
                                      </a:solidFill>
                                      <a:latin typeface="Cambria Math"/>
                                    </a:rPr>
                                    <m:t>𝑎</m:t>
                                  </m:r>
                                </m:sub>
                              </m:sSub>
                            </m:e>
                          </m:mr>
                          <m:mr>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𝑧</m:t>
                                  </m:r>
                                </m:e>
                                <m:sub>
                                  <m:r>
                                    <a:rPr lang="en-US" i="1">
                                      <a:solidFill>
                                        <a:schemeClr val="bg1"/>
                                      </a:solidFill>
                                      <a:latin typeface="Cambria Math"/>
                                    </a:rPr>
                                    <m:t>𝑎</m:t>
                                  </m:r>
                                </m:sub>
                              </m:sSub>
                            </m:e>
                          </m:mr>
                        </m:m>
                      </m:e>
                    </m:d>
                    <m:r>
                      <a:rPr lang="en-US" i="1">
                        <a:solidFill>
                          <a:schemeClr val="bg1"/>
                        </a:solidFill>
                        <a:latin typeface="Cambria Math"/>
                        <a:ea typeface="Cambria Math"/>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b="0" i="1" smtClean="0">
                                      <a:solidFill>
                                        <a:schemeClr val="bg1"/>
                                      </a:solidFill>
                                      <a:latin typeface="Cambria Math"/>
                                    </a:rPr>
                                    <m:t>𝑏</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b="0" i="1" smtClean="0">
                                      <a:solidFill>
                                        <a:schemeClr val="bg1"/>
                                      </a:solidFill>
                                      <a:latin typeface="Cambria Math"/>
                                    </a:rPr>
                                    <m:t>𝑏</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𝑧</m:t>
                                  </m:r>
                                </m:e>
                                <m:sub>
                                  <m:r>
                                    <a:rPr lang="en-US" b="0" i="1" smtClean="0">
                                      <a:solidFill>
                                        <a:schemeClr val="bg1"/>
                                      </a:solidFill>
                                      <a:latin typeface="Cambria Math"/>
                                    </a:rPr>
                                    <m:t>𝑐</m:t>
                                  </m:r>
                                </m:sub>
                              </m:sSub>
                            </m:e>
                          </m:mr>
                        </m:m>
                      </m:e>
                    </m:d>
                  </m:oMath>
                </a14:m>
                <a:r>
                  <a:rPr lang="en-GB"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i="1">
                            <a:solidFill>
                              <a:schemeClr val="bg1"/>
                            </a:solidFill>
                            <a:latin typeface="Cambria Math"/>
                          </a:rPr>
                          <m:t>𝑎</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𝑥</m:t>
                        </m:r>
                      </m:e>
                      <m:sub>
                        <m:r>
                          <a:rPr lang="en-US" i="1">
                            <a:solidFill>
                              <a:schemeClr val="bg1"/>
                            </a:solidFill>
                            <a:latin typeface="Cambria Math"/>
                          </a:rPr>
                          <m:t>𝑏</m:t>
                        </m:r>
                      </m:sub>
                    </m:sSub>
                  </m:oMath>
                </a14:m>
                <a:r>
                  <a:rPr lang="en-GB" dirty="0">
                    <a:solidFill>
                      <a:schemeClr val="bg1"/>
                    </a:solidFill>
                  </a:rPr>
                  <a:t>+</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i="1">
                            <a:solidFill>
                              <a:schemeClr val="bg1"/>
                            </a:solidFill>
                            <a:latin typeface="Cambria Math"/>
                          </a:rPr>
                          <m:t>𝑎</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a:rPr>
                          <m:t>𝑦</m:t>
                        </m:r>
                      </m:e>
                      <m:sub>
                        <m:r>
                          <a:rPr lang="en-US" i="1">
                            <a:solidFill>
                              <a:schemeClr val="bg1"/>
                            </a:solidFill>
                            <a:latin typeface="Cambria Math"/>
                          </a:rPr>
                          <m:t>𝑏</m:t>
                        </m:r>
                      </m:sub>
                    </m:sSub>
                    <m:r>
                      <m:rPr>
                        <m:nor/>
                      </m:rPr>
                      <a:rPr lang="en-GB" dirty="0">
                        <a:solidFill>
                          <a:schemeClr val="bg1"/>
                        </a:solidFill>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𝑧</m:t>
                        </m:r>
                      </m:e>
                      <m:sub>
                        <m:r>
                          <a:rPr lang="en-US" i="1">
                            <a:solidFill>
                              <a:schemeClr val="bg1"/>
                            </a:solidFill>
                            <a:latin typeface="Cambria Math"/>
                          </a:rPr>
                          <m:t>𝑎</m:t>
                        </m:r>
                      </m:sub>
                    </m:sSub>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a:rPr>
                          <m:t>𝑧</m:t>
                        </m:r>
                      </m:e>
                      <m:sub>
                        <m:r>
                          <a:rPr lang="en-US" i="1">
                            <a:solidFill>
                              <a:schemeClr val="bg1"/>
                            </a:solidFill>
                            <a:latin typeface="Cambria Math"/>
                          </a:rPr>
                          <m:t>𝑏</m:t>
                        </m:r>
                      </m:sub>
                    </m:sSub>
                  </m:oMath>
                </a14:m>
                <a:endParaRPr lang="en-GB"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02326" y="2446822"/>
                <a:ext cx="7348678" cy="1233030"/>
              </a:xfrm>
              <a:prstGeom prst="rect">
                <a:avLst/>
              </a:prstGeom>
              <a:blipFill rotWithShape="1">
                <a:blip r:embed="rId7"/>
                <a:stretch>
                  <a:fillRect/>
                </a:stretch>
              </a:blipFill>
            </p:spPr>
            <p:txBody>
              <a:bodyPr/>
              <a:lstStyle/>
              <a:p>
                <a:r>
                  <a:rPr lang="en-GB">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4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assign 1</a:t>
            </a:r>
            <a:endParaRPr lang="en-GB" dirty="0"/>
          </a:p>
        </p:txBody>
      </p:sp>
      <p:sp>
        <p:nvSpPr>
          <p:cNvPr id="3" name="Content Placeholder 2"/>
          <p:cNvSpPr>
            <a:spLocks noGrp="1"/>
          </p:cNvSpPr>
          <p:nvPr>
            <p:ph idx="1"/>
          </p:nvPr>
        </p:nvSpPr>
        <p:spPr/>
        <p:txBody>
          <a:bodyPr/>
          <a:lstStyle/>
          <a:p>
            <a:pPr marL="0" indent="0">
              <a:buNone/>
            </a:pPr>
            <a:r>
              <a:rPr lang="en-US" dirty="0">
                <a:solidFill>
                  <a:schemeClr val="bg1"/>
                </a:solidFill>
              </a:rPr>
              <a:t>1. Prove: </a:t>
            </a:r>
          </a:p>
          <a:p>
            <a:pPr marL="514350" indent="-514350">
              <a:buFont typeface="+mj-lt"/>
              <a:buAutoNum type="arabicPeriod"/>
            </a:pPr>
            <a:endParaRPr lang="en-US" dirty="0">
              <a:solidFill>
                <a:schemeClr val="bg1"/>
              </a:solidFill>
            </a:endParaRPr>
          </a:p>
          <a:p>
            <a:pPr marL="0" indent="0">
              <a:buNone/>
            </a:pPr>
            <a:r>
              <a:rPr lang="en-US">
                <a:solidFill>
                  <a:schemeClr val="bg1"/>
                </a:solidFill>
              </a:rPr>
              <a:t>2</a:t>
            </a:r>
            <a:r>
              <a:rPr lang="en-US" dirty="0">
                <a:solidFill>
                  <a:schemeClr val="bg1"/>
                </a:solidFill>
              </a:rPr>
              <a:t>. Check:</a:t>
            </a:r>
            <a:endParaRPr lang="en-GB"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3036589" y="1485321"/>
                <a:ext cx="3210110" cy="523220"/>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a:rPr>
                      <m:t>𝑎</m:t>
                    </m:r>
                    <m:r>
                      <a:rPr lang="en-US" b="0" i="1" smtClean="0">
                        <a:solidFill>
                          <a:schemeClr val="bg1"/>
                        </a:solidFill>
                        <a:latin typeface="Cambria Math"/>
                        <a:ea typeface="Cambria Math"/>
                      </a:rPr>
                      <m:t>∙</m:t>
                    </m:r>
                    <m:r>
                      <a:rPr lang="en-US" b="0" i="1" smtClean="0">
                        <a:solidFill>
                          <a:schemeClr val="bg1"/>
                        </a:solidFill>
                        <a:latin typeface="Cambria Math"/>
                        <a:ea typeface="Cambria Math"/>
                      </a:rPr>
                      <m:t>𝑏</m:t>
                    </m:r>
                    <m:r>
                      <a:rPr lang="en-US" b="0" i="1" smtClean="0">
                        <a:solidFill>
                          <a:schemeClr val="bg1"/>
                        </a:solidFill>
                        <a:latin typeface="Cambria Math"/>
                        <a:ea typeface="Cambria Math"/>
                      </a:rPr>
                      <m:t>=</m:t>
                    </m:r>
                    <m:d>
                      <m:dPr>
                        <m:begChr m:val="‖"/>
                        <m:endChr m:val="‖"/>
                        <m:ctrlPr>
                          <a:rPr lang="en-US" b="0" i="1" smtClean="0">
                            <a:solidFill>
                              <a:schemeClr val="bg1"/>
                            </a:solidFill>
                            <a:latin typeface="Cambria Math" panose="02040503050406030204" pitchFamily="18" charset="0"/>
                            <a:ea typeface="Cambria Math"/>
                          </a:rPr>
                        </m:ctrlPr>
                      </m:dPr>
                      <m:e>
                        <m:r>
                          <a:rPr lang="en-US" b="0" i="1" smtClean="0">
                            <a:solidFill>
                              <a:schemeClr val="bg1"/>
                            </a:solidFill>
                            <a:latin typeface="Cambria Math"/>
                            <a:ea typeface="Cambria Math"/>
                          </a:rPr>
                          <m:t>𝑎</m:t>
                        </m:r>
                      </m:e>
                    </m:d>
                    <m:d>
                      <m:dPr>
                        <m:begChr m:val="‖"/>
                        <m:endChr m:val="‖"/>
                        <m:ctrlPr>
                          <a:rPr lang="en-US" b="0" i="1" smtClean="0">
                            <a:solidFill>
                              <a:schemeClr val="bg1"/>
                            </a:solidFill>
                            <a:latin typeface="Cambria Math" panose="02040503050406030204" pitchFamily="18" charset="0"/>
                            <a:ea typeface="Cambria Math"/>
                          </a:rPr>
                        </m:ctrlPr>
                      </m:dPr>
                      <m:e>
                        <m:r>
                          <a:rPr lang="en-US" b="0" i="1" smtClean="0">
                            <a:solidFill>
                              <a:schemeClr val="bg1"/>
                            </a:solidFill>
                            <a:latin typeface="Cambria Math"/>
                            <a:ea typeface="Cambria Math"/>
                          </a:rPr>
                          <m:t>𝑏</m:t>
                        </m:r>
                      </m:e>
                    </m:d>
                  </m:oMath>
                </a14:m>
                <a:r>
                  <a:rPr lang="en-GB" dirty="0">
                    <a:solidFill>
                      <a:schemeClr val="bg1"/>
                    </a:solidFill>
                  </a:rPr>
                  <a:t>cos</a:t>
                </a:r>
                <a14:m>
                  <m:oMath xmlns:m="http://schemas.openxmlformats.org/officeDocument/2006/math">
                    <m:r>
                      <a:rPr lang="en-GB" i="1" dirty="0" smtClean="0">
                        <a:solidFill>
                          <a:schemeClr val="bg1"/>
                        </a:solidFill>
                        <a:latin typeface="Cambria Math"/>
                        <a:ea typeface="Cambria Math"/>
                      </a:rPr>
                      <m:t>𝜑</m:t>
                    </m:r>
                  </m:oMath>
                </a14:m>
                <a:endParaRPr lang="en-GB"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36589" y="1485321"/>
                <a:ext cx="3210110" cy="523220"/>
              </a:xfrm>
              <a:prstGeom prst="rect">
                <a:avLst/>
              </a:prstGeom>
              <a:blipFill rotWithShape="1">
                <a:blip r:embed="rId2"/>
                <a:stretch>
                  <a:fillRect t="-11765" b="-3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4774" y="2308471"/>
                <a:ext cx="6354625" cy="1240148"/>
              </a:xfrm>
              <a:prstGeom prst="rect">
                <a:avLst/>
              </a:prstGeom>
            </p:spPr>
            <p:txBody>
              <a:bodyPr wrap="none">
                <a:spAutoFit/>
              </a:bodyPr>
              <a:lstStyle/>
              <a:p>
                <a14:m>
                  <m:oMath xmlns:m="http://schemas.openxmlformats.org/officeDocument/2006/math">
                    <m:r>
                      <a:rPr lang="en-US" b="1" i="1" smtClean="0">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a:solidFill>
                          <a:schemeClr val="bg1"/>
                        </a:solidFill>
                        <a:latin typeface="Cambria Math"/>
                        <a:ea typeface="Cambria Math"/>
                      </a:rPr>
                      <m:t>=</m:t>
                    </m:r>
                    <m:d>
                      <m:dPr>
                        <m:begChr m:val="|"/>
                        <m:endChr m:val="|"/>
                        <m:ctrlPr>
                          <a:rPr lang="en-US" i="1" smtClean="0">
                            <a:solidFill>
                              <a:schemeClr val="bg1"/>
                            </a:solidFill>
                            <a:latin typeface="Cambria Math" panose="02040503050406030204" pitchFamily="18" charset="0"/>
                            <a:ea typeface="Cambria Math"/>
                          </a:rPr>
                        </m:ctrlPr>
                      </m:dPr>
                      <m:e>
                        <m:m>
                          <m:mPr>
                            <m:mcs>
                              <m:mc>
                                <m:mcPr>
                                  <m:count m:val="3"/>
                                  <m:mcJc m:val="center"/>
                                </m:mcPr>
                              </m:mc>
                            </m:mcs>
                            <m:ctrlPr>
                              <a:rPr lang="en-US" i="1" smtClean="0">
                                <a:solidFill>
                                  <a:schemeClr val="bg1"/>
                                </a:solidFill>
                                <a:latin typeface="Cambria Math" panose="02040503050406030204" pitchFamily="18" charset="0"/>
                                <a:ea typeface="Cambria Math"/>
                              </a:rPr>
                            </m:ctrlPr>
                          </m:mPr>
                          <m:mr>
                            <m:e>
                              <m:r>
                                <m:rPr>
                                  <m:brk m:alnAt="7"/>
                                </m:rPr>
                                <a:rPr lang="en-US" b="0" i="1" smtClean="0">
                                  <a:solidFill>
                                    <a:schemeClr val="bg1"/>
                                  </a:solidFill>
                                  <a:latin typeface="Cambria Math"/>
                                  <a:ea typeface="Cambria Math"/>
                                </a:rPr>
                                <m:t>𝑥</m:t>
                              </m:r>
                            </m:e>
                            <m:e>
                              <m:r>
                                <a:rPr lang="en-US" b="0" i="1" smtClean="0">
                                  <a:solidFill>
                                    <a:schemeClr val="bg1"/>
                                  </a:solidFill>
                                  <a:latin typeface="Cambria Math"/>
                                  <a:ea typeface="Cambria Math"/>
                                </a:rPr>
                                <m:t>𝑦</m:t>
                              </m:r>
                            </m:e>
                            <m:e>
                              <m:r>
                                <a:rPr lang="en-US" b="0" i="1" smtClean="0">
                                  <a:solidFill>
                                    <a:schemeClr val="bg1"/>
                                  </a:solidFill>
                                  <a:latin typeface="Cambria Math"/>
                                  <a:ea typeface="Cambria Math"/>
                                </a:rPr>
                                <m:t>𝑧</m:t>
                              </m:r>
                            </m:e>
                          </m:mr>
                          <m:mr>
                            <m:e>
                              <m:sSub>
                                <m:sSubPr>
                                  <m:ctrlPr>
                                    <a:rPr lang="en-US" i="1" smtClean="0">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𝑥</m:t>
                                  </m:r>
                                </m:e>
                                <m:sub>
                                  <m:r>
                                    <a:rPr lang="en-US" b="0" i="1" smtClean="0">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𝑦</m:t>
                                  </m:r>
                                </m:e>
                                <m:sub>
                                  <m:r>
                                    <a:rPr lang="en-US" i="1">
                                      <a:solidFill>
                                        <a:schemeClr val="bg1"/>
                                      </a:solidFill>
                                      <a:latin typeface="Cambria Math"/>
                                      <a:ea typeface="Cambria Math"/>
                                    </a:rPr>
                                    <m:t>𝑎</m:t>
                                  </m:r>
                                </m:sub>
                              </m:sSub>
                            </m:e>
                            <m:e>
                              <m:sSub>
                                <m:sSubPr>
                                  <m:ctrlPr>
                                    <a:rPr lang="en-US" i="1">
                                      <a:solidFill>
                                        <a:schemeClr val="bg1"/>
                                      </a:solidFill>
                                      <a:latin typeface="Cambria Math" panose="02040503050406030204" pitchFamily="18" charset="0"/>
                                      <a:ea typeface="Cambria Math"/>
                                    </a:rPr>
                                  </m:ctrlPr>
                                </m:sSubPr>
                                <m:e>
                                  <m:r>
                                    <a:rPr lang="en-US" b="0" i="1" smtClean="0">
                                      <a:solidFill>
                                        <a:schemeClr val="bg1"/>
                                      </a:solidFill>
                                      <a:latin typeface="Cambria Math"/>
                                      <a:ea typeface="Cambria Math"/>
                                    </a:rPr>
                                    <m:t>𝑧</m:t>
                                  </m:r>
                                </m:e>
                                <m:sub>
                                  <m:r>
                                    <a:rPr lang="en-US" i="1">
                                      <a:solidFill>
                                        <a:schemeClr val="bg1"/>
                                      </a:solidFill>
                                      <a:latin typeface="Cambria Math"/>
                                      <a:ea typeface="Cambria Math"/>
                                    </a:rPr>
                                    <m:t>𝑎</m:t>
                                  </m:r>
                                </m:sub>
                              </m:sSub>
                            </m:e>
                          </m:mr>
                          <m:m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b="0" i="1" smtClean="0">
                                      <a:solidFill>
                                        <a:schemeClr val="bg1"/>
                                      </a:solidFill>
                                      <a:latin typeface="Cambria Math"/>
                                      <a:ea typeface="Cambria Math"/>
                                    </a:rPr>
                                    <m:t>𝑏</m:t>
                                  </m:r>
                                </m:sub>
                              </m:sSub>
                            </m:e>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𝑦</m:t>
                                  </m:r>
                                </m:e>
                                <m:sub>
                                  <m:r>
                                    <a:rPr lang="en-US" b="0" i="1" smtClean="0">
                                      <a:solidFill>
                                        <a:schemeClr val="bg1"/>
                                      </a:solidFill>
                                      <a:latin typeface="Cambria Math"/>
                                      <a:ea typeface="Cambria Math"/>
                                    </a:rPr>
                                    <m:t>𝑏</m:t>
                                  </m:r>
                                </m:sub>
                              </m:sSub>
                            </m:e>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𝑧</m:t>
                                  </m:r>
                                </m:e>
                                <m:sub>
                                  <m:r>
                                    <a:rPr lang="en-US" b="0" i="1" smtClean="0">
                                      <a:solidFill>
                                        <a:schemeClr val="bg1"/>
                                      </a:solidFill>
                                      <a:latin typeface="Cambria Math"/>
                                      <a:ea typeface="Cambria Math"/>
                                    </a:rPr>
                                    <m:t>𝑏</m:t>
                                  </m:r>
                                </m:sub>
                              </m:sSub>
                            </m:e>
                          </m:mr>
                        </m:m>
                      </m:e>
                    </m:d>
                  </m:oMath>
                </a14:m>
                <a:r>
                  <a:rPr lang="en-GB" dirty="0">
                    <a:solidFill>
                      <a:srgbClr val="000066"/>
                    </a:solidFill>
                  </a:rPr>
                  <a:t>=</a:t>
                </a:r>
                <a14:m>
                  <m:oMath xmlns:m="http://schemas.openxmlformats.org/officeDocument/2006/math">
                    <m:d>
                      <m:dPr>
                        <m:ctrlPr>
                          <a:rPr lang="en-GB" i="1" dirty="0" smtClean="0">
                            <a:solidFill>
                              <a:srgbClr val="000066"/>
                            </a:solidFill>
                            <a:latin typeface="Cambria Math" panose="02040503050406030204" pitchFamily="18" charset="0"/>
                          </a:rPr>
                        </m:ctrlPr>
                      </m:dPr>
                      <m:e>
                        <m:m>
                          <m:mPr>
                            <m:mcs>
                              <m:mc>
                                <m:mcPr>
                                  <m:count m:val="1"/>
                                  <m:mcJc m:val="center"/>
                                </m:mcPr>
                              </m:mc>
                            </m:mcs>
                            <m:ctrlPr>
                              <a:rPr lang="en-GB" i="1" dirty="0" smtClean="0">
                                <a:solidFill>
                                  <a:srgbClr val="000066"/>
                                </a:solidFill>
                                <a:latin typeface="Cambria Math" panose="02040503050406030204" pitchFamily="18" charset="0"/>
                              </a:rPr>
                            </m:ctrlPr>
                          </m:mPr>
                          <m:m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a:solidFill>
                                        <a:schemeClr val="bg1"/>
                                      </a:solidFill>
                                      <a:latin typeface="Cambria Math"/>
                                      <a:ea typeface="Cambria Math"/>
                                    </a:rPr>
                                    <m:t>𝒃</m:t>
                                  </m:r>
                                </m:sub>
                              </m:sSub>
                              <m:r>
                                <a:rPr lang="en-US" b="0" i="1" smtClean="0">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𝒚</m:t>
                                  </m:r>
                                </m:e>
                                <m:sub>
                                  <m:r>
                                    <a:rPr lang="en-US" b="1" i="1" smtClean="0">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𝒛</m:t>
                                  </m:r>
                                </m:e>
                                <m:sub>
                                  <m:r>
                                    <a:rPr lang="en-US" b="1" i="1" smtClean="0">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𝒛</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𝒃</m:t>
                                  </m:r>
                                </m:sub>
                              </m:sSub>
                              <m:r>
                                <a:rPr lang="en-US" i="1">
                                  <a:solidFill>
                                    <a:schemeClr val="bg1"/>
                                  </a:solidFill>
                                  <a:latin typeface="Cambria Math"/>
                                  <a:ea typeface="Cambria Math"/>
                                </a:rPr>
                                <m:t>−</m:t>
                              </m:r>
                              <m:sSub>
                                <m:sSubPr>
                                  <m:ctrlPr>
                                    <a:rPr lang="en-US" b="1" i="1" smtClean="0">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𝒛</m:t>
                                  </m:r>
                                </m:e>
                                <m:sub>
                                  <m:r>
                                    <a:rPr lang="en-US" b="1" i="1">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𝒂</m:t>
                                  </m:r>
                                </m:sub>
                              </m:sSub>
                            </m:e>
                          </m:mr>
                          <m:mr>
                            <m:e>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𝒙</m:t>
                                  </m:r>
                                </m:e>
                                <m:sub>
                                  <m:r>
                                    <a:rPr lang="en-US" b="1" i="1">
                                      <a:solidFill>
                                        <a:schemeClr val="bg1"/>
                                      </a:solidFill>
                                      <a:latin typeface="Cambria Math"/>
                                      <a:ea typeface="Cambria Math"/>
                                    </a:rPr>
                                    <m:t>𝒂</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𝒚</m:t>
                                  </m:r>
                                </m:e>
                                <m:sub>
                                  <m:r>
                                    <a:rPr lang="en-US" b="1" i="1">
                                      <a:solidFill>
                                        <a:schemeClr val="bg1"/>
                                      </a:solidFill>
                                      <a:latin typeface="Cambria Math"/>
                                      <a:ea typeface="Cambria Math"/>
                                    </a:rPr>
                                    <m:t>𝒃</m:t>
                                  </m:r>
                                </m:sub>
                              </m:sSub>
                              <m:r>
                                <a:rPr lang="en-US" i="1">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𝒚</m:t>
                                  </m:r>
                                </m:e>
                                <m:sub>
                                  <m:r>
                                    <a:rPr lang="en-US" b="1" i="1">
                                      <a:solidFill>
                                        <a:schemeClr val="bg1"/>
                                      </a:solidFill>
                                      <a:latin typeface="Cambria Math"/>
                                      <a:ea typeface="Cambria Math"/>
                                    </a:rPr>
                                    <m:t>𝒃</m:t>
                                  </m:r>
                                </m:sub>
                              </m:sSub>
                              <m:sSub>
                                <m:sSubPr>
                                  <m:ctrlPr>
                                    <a:rPr lang="en-US" b="1" i="1">
                                      <a:solidFill>
                                        <a:schemeClr val="bg1"/>
                                      </a:solidFill>
                                      <a:latin typeface="Cambria Math" panose="02040503050406030204" pitchFamily="18" charset="0"/>
                                      <a:ea typeface="Cambria Math"/>
                                    </a:rPr>
                                  </m:ctrlPr>
                                </m:sSubPr>
                                <m:e>
                                  <m:r>
                                    <a:rPr lang="en-US" b="1" i="1" smtClean="0">
                                      <a:solidFill>
                                        <a:schemeClr val="bg1"/>
                                      </a:solidFill>
                                      <a:latin typeface="Cambria Math"/>
                                      <a:ea typeface="Cambria Math"/>
                                    </a:rPr>
                                    <m:t>𝒛</m:t>
                                  </m:r>
                                </m:e>
                                <m:sub>
                                  <m:r>
                                    <a:rPr lang="en-US" b="1" i="1">
                                      <a:solidFill>
                                        <a:schemeClr val="bg1"/>
                                      </a:solidFill>
                                      <a:latin typeface="Cambria Math"/>
                                      <a:ea typeface="Cambria Math"/>
                                    </a:rPr>
                                    <m:t>𝒂</m:t>
                                  </m:r>
                                </m:sub>
                              </m:sSub>
                            </m:e>
                          </m:mr>
                        </m:m>
                      </m:e>
                    </m:d>
                  </m:oMath>
                </a14:m>
                <a:endParaRPr lang="en-GB" dirty="0">
                  <a:solidFill>
                    <a:srgbClr val="000066"/>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814774" y="2308471"/>
                <a:ext cx="6354625" cy="1240148"/>
              </a:xfrm>
              <a:prstGeom prst="rect">
                <a:avLst/>
              </a:prstGeom>
              <a:blipFill rotWithShape="1">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4155642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a:t>
            </a:r>
            <a:endParaRPr lang="en-GB" dirty="0"/>
          </a:p>
        </p:txBody>
      </p:sp>
      <p:sp>
        <p:nvSpPr>
          <p:cNvPr id="3" name="Content Placeholder 2"/>
          <p:cNvSpPr>
            <a:spLocks noGrp="1"/>
          </p:cNvSpPr>
          <p:nvPr>
            <p:ph idx="1"/>
          </p:nvPr>
        </p:nvSpPr>
        <p:spPr/>
        <p:txBody>
          <a:bodyPr/>
          <a:lstStyle/>
          <a:p>
            <a:pPr marL="0" indent="0">
              <a:buNone/>
            </a:pPr>
            <a:r>
              <a:rPr lang="en-US" dirty="0"/>
              <a:t>3. Please draw a, up, r, u vector on the below pictures, and specify which up you choose.</a:t>
            </a:r>
            <a:endParaRPr lang="en-GB" dirty="0"/>
          </a:p>
        </p:txBody>
      </p:sp>
      <p:pic>
        <p:nvPicPr>
          <p:cNvPr id="1126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991" y="3128448"/>
            <a:ext cx="172402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336" y="3301819"/>
            <a:ext cx="1602824" cy="274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394" y="4552744"/>
            <a:ext cx="2293377" cy="1517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489" y="2780362"/>
            <a:ext cx="2789189" cy="104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5256" y="3128448"/>
            <a:ext cx="463588" cy="523220"/>
          </a:xfrm>
          <a:prstGeom prst="rect">
            <a:avLst/>
          </a:prstGeom>
          <a:noFill/>
        </p:spPr>
        <p:txBody>
          <a:bodyPr wrap="none" rtlCol="0">
            <a:spAutoFit/>
          </a:bodyPr>
          <a:lstStyle/>
          <a:p>
            <a:r>
              <a:rPr lang="en-US" dirty="0">
                <a:solidFill>
                  <a:srgbClr val="000066"/>
                </a:solidFill>
              </a:rPr>
              <a:t>a)</a:t>
            </a:r>
            <a:endParaRPr lang="en-GB" dirty="0">
              <a:solidFill>
                <a:srgbClr val="000066"/>
              </a:solidFill>
            </a:endParaRPr>
          </a:p>
        </p:txBody>
      </p:sp>
      <p:sp>
        <p:nvSpPr>
          <p:cNvPr id="9" name="TextBox 8"/>
          <p:cNvSpPr txBox="1"/>
          <p:nvPr/>
        </p:nvSpPr>
        <p:spPr>
          <a:xfrm>
            <a:off x="621680" y="5050021"/>
            <a:ext cx="484428" cy="523220"/>
          </a:xfrm>
          <a:prstGeom prst="rect">
            <a:avLst/>
          </a:prstGeom>
          <a:noFill/>
        </p:spPr>
        <p:txBody>
          <a:bodyPr wrap="none" rtlCol="0">
            <a:spAutoFit/>
          </a:bodyPr>
          <a:lstStyle/>
          <a:p>
            <a:r>
              <a:rPr lang="en-US" dirty="0">
                <a:solidFill>
                  <a:srgbClr val="000066"/>
                </a:solidFill>
              </a:rPr>
              <a:t>b)</a:t>
            </a:r>
            <a:endParaRPr lang="en-GB" dirty="0">
              <a:solidFill>
                <a:srgbClr val="000066"/>
              </a:solidFill>
            </a:endParaRPr>
          </a:p>
        </p:txBody>
      </p:sp>
      <p:sp>
        <p:nvSpPr>
          <p:cNvPr id="10" name="TextBox 9"/>
          <p:cNvSpPr txBox="1"/>
          <p:nvPr/>
        </p:nvSpPr>
        <p:spPr>
          <a:xfrm>
            <a:off x="4793991" y="2778599"/>
            <a:ext cx="463589" cy="523220"/>
          </a:xfrm>
          <a:prstGeom prst="rect">
            <a:avLst/>
          </a:prstGeom>
          <a:noFill/>
        </p:spPr>
        <p:txBody>
          <a:bodyPr wrap="none" rtlCol="0">
            <a:spAutoFit/>
          </a:bodyPr>
          <a:lstStyle/>
          <a:p>
            <a:r>
              <a:rPr lang="en-US" dirty="0">
                <a:solidFill>
                  <a:srgbClr val="000066"/>
                </a:solidFill>
              </a:rPr>
              <a:t>c)</a:t>
            </a:r>
            <a:endParaRPr lang="en-GB" dirty="0">
              <a:solidFill>
                <a:srgbClr val="000066"/>
              </a:solidFill>
            </a:endParaRPr>
          </a:p>
        </p:txBody>
      </p:sp>
      <p:sp>
        <p:nvSpPr>
          <p:cNvPr id="11" name="TextBox 10"/>
          <p:cNvSpPr txBox="1"/>
          <p:nvPr/>
        </p:nvSpPr>
        <p:spPr>
          <a:xfrm>
            <a:off x="7045916" y="2757628"/>
            <a:ext cx="484428" cy="523220"/>
          </a:xfrm>
          <a:prstGeom prst="rect">
            <a:avLst/>
          </a:prstGeom>
          <a:noFill/>
        </p:spPr>
        <p:txBody>
          <a:bodyPr wrap="none" rtlCol="0">
            <a:spAutoFit/>
          </a:bodyPr>
          <a:lstStyle/>
          <a:p>
            <a:r>
              <a:rPr lang="en-US" dirty="0">
                <a:solidFill>
                  <a:srgbClr val="000066"/>
                </a:solidFill>
              </a:rPr>
              <a:t>d)</a:t>
            </a:r>
            <a:endParaRPr lang="en-GB" dirty="0">
              <a:solidFill>
                <a:srgbClr val="000066"/>
              </a:solidFill>
            </a:endParaRPr>
          </a:p>
        </p:txBody>
      </p:sp>
    </p:spTree>
    <p:extLst>
      <p:ext uri="{BB962C8B-B14F-4D97-AF65-F5344CB8AC3E}">
        <p14:creationId xmlns:p14="http://schemas.microsoft.com/office/powerpoint/2010/main" val="31143941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p:txBody>
          <a:bodyPr/>
          <a:lstStyle/>
          <a:p>
            <a:r>
              <a:rPr lang="en-US"/>
              <a:t>Vectors</a:t>
            </a:r>
          </a:p>
        </p:txBody>
      </p:sp>
      <p:sp>
        <p:nvSpPr>
          <p:cNvPr id="1085443" name="Rectangle 3"/>
          <p:cNvSpPr>
            <a:spLocks noGrp="1" noChangeArrowheads="1"/>
          </p:cNvSpPr>
          <p:nvPr>
            <p:ph type="body" idx="1"/>
          </p:nvPr>
        </p:nvSpPr>
        <p:spPr>
          <a:xfrm>
            <a:off x="457200" y="3111910"/>
            <a:ext cx="8686800" cy="3444465"/>
          </a:xfrm>
        </p:spPr>
        <p:txBody>
          <a:bodyPr/>
          <a:lstStyle/>
          <a:p>
            <a:r>
              <a:rPr lang="en-US" sz="2400" dirty="0"/>
              <a:t>Usually written as     or in bold. Magnitude written as </a:t>
            </a:r>
          </a:p>
          <a:p>
            <a:r>
              <a:rPr lang="en-US" sz="2400" dirty="0"/>
              <a:t>Length and direction.  Absolute position not important</a:t>
            </a:r>
          </a:p>
          <a:p>
            <a:r>
              <a:rPr lang="en-US" sz="2400" dirty="0"/>
              <a:t>Use to store offsets, displacements, locations </a:t>
            </a:r>
          </a:p>
          <a:p>
            <a:pPr lvl="1"/>
            <a:endParaRPr lang="en-US" dirty="0"/>
          </a:p>
          <a:p>
            <a:pPr lvl="1">
              <a:buFont typeface="Wingdings" charset="0"/>
              <a:buNone/>
            </a:pPr>
            <a:endParaRPr lang="en-US" sz="2000" dirty="0"/>
          </a:p>
        </p:txBody>
      </p:sp>
      <p:sp>
        <p:nvSpPr>
          <p:cNvPr id="1085444" name="Line 4"/>
          <p:cNvSpPr>
            <a:spLocks noChangeShapeType="1"/>
          </p:cNvSpPr>
          <p:nvPr/>
        </p:nvSpPr>
        <p:spPr bwMode="auto">
          <a:xfrm flipV="1">
            <a:off x="2808288" y="1428751"/>
            <a:ext cx="1898650" cy="13716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445" name="Line 5"/>
          <p:cNvSpPr>
            <a:spLocks noChangeShapeType="1"/>
          </p:cNvSpPr>
          <p:nvPr/>
        </p:nvSpPr>
        <p:spPr bwMode="auto">
          <a:xfrm flipV="1">
            <a:off x="4111625" y="1625600"/>
            <a:ext cx="1898650" cy="13716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446" name="Text Box 6"/>
          <p:cNvSpPr txBox="1">
            <a:spLocks noChangeArrowheads="1"/>
          </p:cNvSpPr>
          <p:nvPr/>
        </p:nvSpPr>
        <p:spPr bwMode="auto">
          <a:xfrm>
            <a:off x="4327617" y="1882776"/>
            <a:ext cx="3871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chemeClr val="bg1"/>
                </a:solidFill>
              </a:rPr>
              <a:t>=</a:t>
            </a:r>
          </a:p>
        </p:txBody>
      </p:sp>
      <mc:AlternateContent xmlns:mc="http://schemas.openxmlformats.org/markup-compatibility/2006" xmlns:a14="http://schemas.microsoft.com/office/drawing/2010/main">
        <mc:Choice Requires="a14">
          <p:sp>
            <p:nvSpPr>
              <p:cNvPr id="2" name="TextBox 1"/>
              <p:cNvSpPr txBox="1"/>
              <p:nvPr/>
            </p:nvSpPr>
            <p:spPr>
              <a:xfrm>
                <a:off x="3274019" y="3060640"/>
                <a:ext cx="4835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bg1"/>
                              </a:solidFill>
                              <a:latin typeface="Cambria Math" panose="02040503050406030204" pitchFamily="18" charset="0"/>
                            </a:rPr>
                          </m:ctrlPr>
                        </m:accPr>
                        <m:e>
                          <m:r>
                            <a:rPr lang="en-US" b="0" i="1" smtClean="0">
                              <a:solidFill>
                                <a:schemeClr val="bg1"/>
                              </a:solidFill>
                              <a:latin typeface="Cambria Math"/>
                            </a:rPr>
                            <m:t>𝑎</m:t>
                          </m:r>
                        </m:e>
                      </m:acc>
                    </m:oMath>
                  </m:oMathPara>
                </a14:m>
                <a:endParaRPr lang="en-GB"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274019" y="3060640"/>
                <a:ext cx="483594" cy="523220"/>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951137" y="3060640"/>
                <a:ext cx="863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bg1"/>
                              </a:solidFill>
                              <a:latin typeface="Cambria Math" panose="02040503050406030204" pitchFamily="18" charset="0"/>
                            </a:rPr>
                          </m:ctrlPr>
                        </m:dPr>
                        <m:e>
                          <m:acc>
                            <m:accPr>
                              <m:chr m:val="⃑"/>
                              <m:ctrlPr>
                                <a:rPr lang="en-GB" i="1">
                                  <a:solidFill>
                                    <a:schemeClr val="bg1"/>
                                  </a:solidFill>
                                  <a:latin typeface="Cambria Math" panose="02040503050406030204" pitchFamily="18" charset="0"/>
                                </a:rPr>
                              </m:ctrlPr>
                            </m:accPr>
                            <m:e>
                              <m:r>
                                <a:rPr lang="en-US" b="0" i="1" smtClean="0">
                                  <a:solidFill>
                                    <a:schemeClr val="bg1"/>
                                  </a:solidFill>
                                  <a:latin typeface="Cambria Math"/>
                                </a:rPr>
                                <m:t>𝑎</m:t>
                              </m:r>
                            </m:e>
                          </m:acc>
                        </m:e>
                      </m:d>
                    </m:oMath>
                  </m:oMathPara>
                </a14:m>
                <a:endParaRPr lang="en-GB"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951137" y="3060640"/>
                <a:ext cx="863313" cy="523220"/>
              </a:xfrm>
              <a:prstGeom prst="rect">
                <a:avLst/>
              </a:prstGeom>
              <a:blipFill rotWithShape="1">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610047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p:txBody>
          <a:bodyPr/>
          <a:lstStyle/>
          <a:p>
            <a:r>
              <a:rPr lang="en-US"/>
              <a:t>Vector Addition</a:t>
            </a:r>
          </a:p>
        </p:txBody>
      </p:sp>
      <p:sp>
        <p:nvSpPr>
          <p:cNvPr id="1086467" name="Rectangle 3"/>
          <p:cNvSpPr>
            <a:spLocks noGrp="1" noChangeArrowheads="1"/>
          </p:cNvSpPr>
          <p:nvPr>
            <p:ph type="body" idx="1"/>
          </p:nvPr>
        </p:nvSpPr>
        <p:spPr>
          <a:xfrm>
            <a:off x="457200" y="4129547"/>
            <a:ext cx="8229600" cy="2426827"/>
          </a:xfrm>
        </p:spPr>
        <p:txBody>
          <a:bodyPr/>
          <a:lstStyle/>
          <a:p>
            <a:r>
              <a:rPr lang="en-US" sz="2400" dirty="0"/>
              <a:t>Geometrically: Parallelogram rule</a:t>
            </a:r>
          </a:p>
          <a:p>
            <a:r>
              <a:rPr lang="en-US" sz="2400" dirty="0"/>
              <a:t>In </a:t>
            </a:r>
            <a:r>
              <a:rPr lang="en-US" sz="2400" dirty="0" err="1"/>
              <a:t>cartesian</a:t>
            </a:r>
            <a:r>
              <a:rPr lang="en-US" sz="2400" dirty="0"/>
              <a:t> coordinates (next), simply add </a:t>
            </a:r>
            <a:r>
              <a:rPr lang="en-US" sz="2400" dirty="0" err="1"/>
              <a:t>coords</a:t>
            </a:r>
            <a:endParaRPr lang="en-US" dirty="0"/>
          </a:p>
          <a:p>
            <a:pPr lvl="1">
              <a:buFont typeface="Wingdings" charset="0"/>
              <a:buNone/>
            </a:pPr>
            <a:endParaRPr lang="en-US" sz="2000" dirty="0"/>
          </a:p>
        </p:txBody>
      </p:sp>
      <p:sp>
        <p:nvSpPr>
          <p:cNvPr id="1086472" name="Line 8"/>
          <p:cNvSpPr>
            <a:spLocks noChangeShapeType="1"/>
          </p:cNvSpPr>
          <p:nvPr/>
        </p:nvSpPr>
        <p:spPr bwMode="auto">
          <a:xfrm flipV="1">
            <a:off x="1946281" y="3209929"/>
            <a:ext cx="2917825" cy="54451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473" name="Line 9"/>
          <p:cNvSpPr>
            <a:spLocks noChangeShapeType="1"/>
          </p:cNvSpPr>
          <p:nvPr/>
        </p:nvSpPr>
        <p:spPr bwMode="auto">
          <a:xfrm flipV="1">
            <a:off x="4854575" y="1614488"/>
            <a:ext cx="514350" cy="1595437"/>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474" name="Line 10"/>
          <p:cNvSpPr>
            <a:spLocks noChangeShapeType="1"/>
          </p:cNvSpPr>
          <p:nvPr/>
        </p:nvSpPr>
        <p:spPr bwMode="auto">
          <a:xfrm flipV="1">
            <a:off x="1927231" y="1614492"/>
            <a:ext cx="3413125" cy="213042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475" name="Text Box 11"/>
          <p:cNvSpPr txBox="1">
            <a:spLocks noChangeArrowheads="1"/>
          </p:cNvSpPr>
          <p:nvPr/>
        </p:nvSpPr>
        <p:spPr bwMode="auto">
          <a:xfrm>
            <a:off x="3428117" y="3375025"/>
            <a:ext cx="3843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a</a:t>
            </a:r>
          </a:p>
        </p:txBody>
      </p:sp>
      <p:sp>
        <p:nvSpPr>
          <p:cNvPr id="1086476" name="Text Box 12"/>
          <p:cNvSpPr txBox="1">
            <a:spLocks noChangeArrowheads="1"/>
          </p:cNvSpPr>
          <p:nvPr/>
        </p:nvSpPr>
        <p:spPr bwMode="auto">
          <a:xfrm>
            <a:off x="5048657" y="2298700"/>
            <a:ext cx="4040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b</a:t>
            </a:r>
          </a:p>
        </p:txBody>
      </p:sp>
      <p:sp>
        <p:nvSpPr>
          <p:cNvPr id="1086477" name="Text Box 13"/>
          <p:cNvSpPr txBox="1">
            <a:spLocks noChangeArrowheads="1"/>
          </p:cNvSpPr>
          <p:nvPr/>
        </p:nvSpPr>
        <p:spPr bwMode="auto">
          <a:xfrm rot="20038239">
            <a:off x="2455867" y="2088684"/>
            <a:ext cx="21558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dirty="0" err="1">
                <a:solidFill>
                  <a:schemeClr val="bg1"/>
                </a:solidFill>
                <a:latin typeface="Arial" charset="0"/>
                <a:cs typeface="Mangal" charset="0"/>
              </a:rPr>
              <a:t>a+b</a:t>
            </a:r>
            <a:r>
              <a:rPr lang="en-US" b="1" dirty="0">
                <a:solidFill>
                  <a:schemeClr val="bg1"/>
                </a:solidFill>
                <a:latin typeface="Arial" charset="0"/>
                <a:cs typeface="Mangal" charset="0"/>
              </a:rPr>
              <a:t> = </a:t>
            </a:r>
            <a:r>
              <a:rPr lang="en-US" b="1" dirty="0" err="1">
                <a:solidFill>
                  <a:schemeClr val="bg1"/>
                </a:solidFill>
                <a:latin typeface="Arial" charset="0"/>
                <a:cs typeface="Mangal" charset="0"/>
              </a:rPr>
              <a:t>b+a</a:t>
            </a:r>
            <a:endParaRPr lang="en-US" b="1" dirty="0">
              <a:solidFill>
                <a:schemeClr val="bg1"/>
              </a:solidFill>
              <a:latin typeface="Arial" charset="0"/>
              <a:cs typeface="Mangal"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en-US"/>
              <a:t>Cartesian Coordinates</a:t>
            </a:r>
          </a:p>
        </p:txBody>
      </p:sp>
      <p:sp>
        <p:nvSpPr>
          <p:cNvPr id="1087491" name="Rectangle 3"/>
          <p:cNvSpPr>
            <a:spLocks noGrp="1" noChangeArrowheads="1"/>
          </p:cNvSpPr>
          <p:nvPr>
            <p:ph type="body" idx="1"/>
          </p:nvPr>
        </p:nvSpPr>
        <p:spPr/>
        <p:txBody>
          <a:bodyPr/>
          <a:lstStyle/>
          <a:p>
            <a:endParaRPr lang="en-US" dirty="0"/>
          </a:p>
          <a:p>
            <a:pPr lvl="1"/>
            <a:endParaRPr lang="en-US" dirty="0"/>
          </a:p>
          <a:p>
            <a:endParaRPr lang="en-US" dirty="0"/>
          </a:p>
          <a:p>
            <a:endParaRPr lang="en-US" sz="2400" dirty="0"/>
          </a:p>
          <a:p>
            <a:endParaRPr lang="en-US" sz="2400" dirty="0"/>
          </a:p>
          <a:p>
            <a:r>
              <a:rPr lang="en-US" sz="2400" dirty="0"/>
              <a:t>X and Y can be any (usually orthogonal </a:t>
            </a:r>
            <a:r>
              <a:rPr lang="en-US" sz="2400" b="1" i="1" dirty="0"/>
              <a:t>unit</a:t>
            </a:r>
            <a:r>
              <a:rPr lang="en-US" sz="2400" dirty="0"/>
              <a:t>) vectors</a:t>
            </a:r>
          </a:p>
          <a:p>
            <a:pPr>
              <a:buFont typeface="Wingdings" charset="0"/>
              <a:buNone/>
            </a:pPr>
            <a:endParaRPr lang="en-US" dirty="0"/>
          </a:p>
          <a:p>
            <a:pPr lvl="1">
              <a:buFont typeface="Wingdings" charset="0"/>
              <a:buNone/>
            </a:pPr>
            <a:endParaRPr lang="en-US" sz="2000" dirty="0"/>
          </a:p>
        </p:txBody>
      </p:sp>
      <p:sp>
        <p:nvSpPr>
          <p:cNvPr id="1087492" name="Line 4"/>
          <p:cNvSpPr>
            <a:spLocks noChangeShapeType="1"/>
          </p:cNvSpPr>
          <p:nvPr/>
        </p:nvSpPr>
        <p:spPr bwMode="auto">
          <a:xfrm flipV="1">
            <a:off x="1946275" y="3619501"/>
            <a:ext cx="4541838" cy="134939"/>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493" name="Line 5"/>
          <p:cNvSpPr>
            <a:spLocks noChangeShapeType="1"/>
          </p:cNvSpPr>
          <p:nvPr/>
        </p:nvSpPr>
        <p:spPr bwMode="auto">
          <a:xfrm flipH="1" flipV="1">
            <a:off x="1911356" y="1322388"/>
            <a:ext cx="11113" cy="24130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494" name="Line 6"/>
          <p:cNvSpPr>
            <a:spLocks noChangeShapeType="1"/>
          </p:cNvSpPr>
          <p:nvPr/>
        </p:nvSpPr>
        <p:spPr bwMode="auto">
          <a:xfrm flipV="1">
            <a:off x="1927231" y="1614492"/>
            <a:ext cx="3413125" cy="213042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495" name="Text Box 7"/>
          <p:cNvSpPr txBox="1">
            <a:spLocks noChangeArrowheads="1"/>
          </p:cNvSpPr>
          <p:nvPr/>
        </p:nvSpPr>
        <p:spPr bwMode="auto">
          <a:xfrm>
            <a:off x="6195372" y="3648076"/>
            <a:ext cx="4283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latin typeface="Arial" charset="0"/>
                <a:cs typeface="Mangal" charset="0"/>
              </a:rPr>
              <a:t>X</a:t>
            </a:r>
          </a:p>
        </p:txBody>
      </p:sp>
      <p:sp>
        <p:nvSpPr>
          <p:cNvPr id="1087498" name="Line 10"/>
          <p:cNvSpPr>
            <a:spLocks noChangeShapeType="1"/>
          </p:cNvSpPr>
          <p:nvPr/>
        </p:nvSpPr>
        <p:spPr bwMode="auto">
          <a:xfrm>
            <a:off x="2840044" y="3560763"/>
            <a:ext cx="9525" cy="33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499" name="Line 11"/>
          <p:cNvSpPr>
            <a:spLocks noChangeShapeType="1"/>
          </p:cNvSpPr>
          <p:nvPr/>
        </p:nvSpPr>
        <p:spPr bwMode="auto">
          <a:xfrm>
            <a:off x="3732214" y="3570288"/>
            <a:ext cx="9525" cy="33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0" name="Line 12"/>
          <p:cNvSpPr>
            <a:spLocks noChangeShapeType="1"/>
          </p:cNvSpPr>
          <p:nvPr/>
        </p:nvSpPr>
        <p:spPr bwMode="auto">
          <a:xfrm>
            <a:off x="4578356" y="3548063"/>
            <a:ext cx="9525" cy="33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1" name="Line 13"/>
          <p:cNvSpPr>
            <a:spLocks noChangeShapeType="1"/>
          </p:cNvSpPr>
          <p:nvPr/>
        </p:nvSpPr>
        <p:spPr bwMode="auto">
          <a:xfrm>
            <a:off x="5376864" y="3538539"/>
            <a:ext cx="9525" cy="33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3" name="Line 15"/>
          <p:cNvSpPr>
            <a:spLocks noChangeShapeType="1"/>
          </p:cNvSpPr>
          <p:nvPr/>
        </p:nvSpPr>
        <p:spPr bwMode="auto">
          <a:xfrm>
            <a:off x="1668463" y="2341563"/>
            <a:ext cx="565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4" name="Line 16"/>
          <p:cNvSpPr>
            <a:spLocks noChangeShapeType="1"/>
          </p:cNvSpPr>
          <p:nvPr/>
        </p:nvSpPr>
        <p:spPr bwMode="auto">
          <a:xfrm>
            <a:off x="1673225" y="3044825"/>
            <a:ext cx="565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5" name="Line 17"/>
          <p:cNvSpPr>
            <a:spLocks noChangeShapeType="1"/>
          </p:cNvSpPr>
          <p:nvPr/>
        </p:nvSpPr>
        <p:spPr bwMode="auto">
          <a:xfrm>
            <a:off x="1658938" y="1662113"/>
            <a:ext cx="565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6" name="Text Box 18"/>
          <p:cNvSpPr txBox="1">
            <a:spLocks noChangeArrowheads="1"/>
          </p:cNvSpPr>
          <p:nvPr/>
        </p:nvSpPr>
        <p:spPr bwMode="auto">
          <a:xfrm>
            <a:off x="5418131" y="1563688"/>
            <a:ext cx="22733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chemeClr val="bg1"/>
                </a:solidFill>
                <a:latin typeface="Arial" charset="0"/>
              </a:rPr>
              <a:t>a = </a:t>
            </a:r>
            <a:r>
              <a:rPr lang="en-US" dirty="0">
                <a:solidFill>
                  <a:schemeClr val="bg1"/>
                </a:solidFill>
                <a:latin typeface="Arial" charset="0"/>
              </a:rPr>
              <a:t>4</a:t>
            </a:r>
            <a:r>
              <a:rPr lang="en-US" b="1" dirty="0">
                <a:solidFill>
                  <a:schemeClr val="bg1"/>
                </a:solidFill>
                <a:latin typeface="Arial" charset="0"/>
              </a:rPr>
              <a:t> X </a:t>
            </a:r>
            <a:r>
              <a:rPr lang="en-US" dirty="0">
                <a:solidFill>
                  <a:schemeClr val="bg1"/>
                </a:solidFill>
                <a:latin typeface="Arial" charset="0"/>
              </a:rPr>
              <a:t>+</a:t>
            </a:r>
            <a:r>
              <a:rPr lang="en-US" b="1" dirty="0">
                <a:solidFill>
                  <a:schemeClr val="bg1"/>
                </a:solidFill>
                <a:latin typeface="Arial" charset="0"/>
              </a:rPr>
              <a:t> </a:t>
            </a:r>
            <a:r>
              <a:rPr lang="en-US" dirty="0">
                <a:solidFill>
                  <a:schemeClr val="bg1"/>
                </a:solidFill>
                <a:latin typeface="Arial" charset="0"/>
              </a:rPr>
              <a:t>3</a:t>
            </a:r>
            <a:r>
              <a:rPr lang="en-US" b="1" dirty="0">
                <a:solidFill>
                  <a:schemeClr val="bg1"/>
                </a:solidFill>
                <a:latin typeface="Arial" charset="0"/>
              </a:rPr>
              <a:t> Y</a:t>
            </a:r>
          </a:p>
        </p:txBody>
      </p:sp>
      <p:sp>
        <p:nvSpPr>
          <p:cNvPr id="1087508" name="Line 20"/>
          <p:cNvSpPr>
            <a:spLocks noChangeShapeType="1"/>
          </p:cNvSpPr>
          <p:nvPr/>
        </p:nvSpPr>
        <p:spPr bwMode="auto">
          <a:xfrm>
            <a:off x="5330825" y="1633542"/>
            <a:ext cx="38100" cy="2014537"/>
          </a:xfrm>
          <a:prstGeom prst="line">
            <a:avLst/>
          </a:prstGeom>
          <a:noFill/>
          <a:ln w="2540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7509" name="Line 21"/>
          <p:cNvSpPr>
            <a:spLocks noChangeShapeType="1"/>
          </p:cNvSpPr>
          <p:nvPr/>
        </p:nvSpPr>
        <p:spPr bwMode="auto">
          <a:xfrm flipV="1">
            <a:off x="1916113" y="1654176"/>
            <a:ext cx="3433762" cy="9525"/>
          </a:xfrm>
          <a:prstGeom prst="line">
            <a:avLst/>
          </a:prstGeom>
          <a:noFill/>
          <a:ln w="2540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Rectangle 1"/>
          <p:cNvSpPr/>
          <p:nvPr/>
        </p:nvSpPr>
        <p:spPr>
          <a:xfrm>
            <a:off x="1015464" y="1097946"/>
            <a:ext cx="423513" cy="523220"/>
          </a:xfrm>
          <a:prstGeom prst="rect">
            <a:avLst/>
          </a:prstGeom>
        </p:spPr>
        <p:txBody>
          <a:bodyPr wrap="none">
            <a:spAutoFit/>
          </a:bodyPr>
          <a:lstStyle/>
          <a:p>
            <a:r>
              <a:rPr lang="en-US" b="1" dirty="0">
                <a:latin typeface="Arial" charset="0"/>
              </a:rPr>
              <a:t>Y</a:t>
            </a:r>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273818" y="4951717"/>
                <a:ext cx="1906804" cy="1018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bg1"/>
                          </a:solidFill>
                          <a:latin typeface="Cambria Math"/>
                        </a:rPr>
                        <m:t>𝒂</m:t>
                      </m:r>
                      <m:r>
                        <a:rPr lang="en-US" sz="3600" b="0" i="1" smtClean="0">
                          <a:solidFill>
                            <a:schemeClr val="bg1"/>
                          </a:solidFill>
                          <a:latin typeface="Cambria Math"/>
                        </a:rPr>
                        <m:t>=</m:t>
                      </m:r>
                      <m:d>
                        <m:dPr>
                          <m:ctrlPr>
                            <a:rPr lang="en-US" sz="3600" b="0" i="1" smtClean="0">
                              <a:solidFill>
                                <a:schemeClr val="bg1"/>
                              </a:solidFill>
                              <a:latin typeface="Cambria Math" panose="02040503050406030204" pitchFamily="18" charset="0"/>
                            </a:rPr>
                          </m:ctrlPr>
                        </m:dPr>
                        <m:e>
                          <m:m>
                            <m:mPr>
                              <m:mcs>
                                <m:mc>
                                  <m:mcPr>
                                    <m:count m:val="1"/>
                                    <m:mcJc m:val="center"/>
                                  </m:mcPr>
                                </m:mc>
                              </m:mcs>
                              <m:ctrlPr>
                                <a:rPr lang="en-US" sz="3600" b="0" i="1" smtClean="0">
                                  <a:solidFill>
                                    <a:schemeClr val="bg1"/>
                                  </a:solidFill>
                                  <a:latin typeface="Cambria Math" panose="02040503050406030204" pitchFamily="18" charset="0"/>
                                </a:rPr>
                              </m:ctrlPr>
                            </m:mPr>
                            <m:mr>
                              <m:e>
                                <m:r>
                                  <m:rPr>
                                    <m:brk m:alnAt="7"/>
                                  </m:rPr>
                                  <a:rPr lang="en-US" sz="3600" b="0" i="1" smtClean="0">
                                    <a:solidFill>
                                      <a:schemeClr val="bg1"/>
                                    </a:solidFill>
                                    <a:latin typeface="Cambria Math"/>
                                  </a:rPr>
                                  <m:t>𝑥</m:t>
                                </m:r>
                              </m:e>
                            </m:mr>
                            <m:mr>
                              <m:e>
                                <m:r>
                                  <a:rPr lang="en-US" sz="3600" b="0" i="1" smtClean="0">
                                    <a:solidFill>
                                      <a:schemeClr val="bg1"/>
                                    </a:solidFill>
                                    <a:latin typeface="Cambria Math"/>
                                  </a:rPr>
                                  <m:t>𝑦</m:t>
                                </m:r>
                              </m:e>
                            </m:mr>
                          </m:m>
                        </m:e>
                      </m:d>
                    </m:oMath>
                  </m:oMathPara>
                </a14:m>
                <a:endParaRPr lang="en-GB" sz="36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73818" y="4951717"/>
                <a:ext cx="1906804" cy="101886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56555" y="5212027"/>
                <a:ext cx="2552878"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3200" b="1" i="1" smtClean="0">
                              <a:solidFill>
                                <a:schemeClr val="bg1"/>
                              </a:solidFill>
                              <a:latin typeface="Cambria Math" panose="02040503050406030204" pitchFamily="18" charset="0"/>
                            </a:rPr>
                          </m:ctrlPr>
                        </m:sSupPr>
                        <m:e>
                          <m:r>
                            <a:rPr lang="en-US" sz="3200" b="1" i="1" smtClean="0">
                              <a:solidFill>
                                <a:schemeClr val="bg1"/>
                              </a:solidFill>
                              <a:latin typeface="Cambria Math"/>
                            </a:rPr>
                            <m:t>𝒂</m:t>
                          </m:r>
                        </m:e>
                        <m:sup>
                          <m:r>
                            <a:rPr lang="en-US" sz="3200" b="1" i="1" smtClean="0">
                              <a:solidFill>
                                <a:schemeClr val="bg1"/>
                              </a:solidFill>
                              <a:latin typeface="Cambria Math"/>
                            </a:rPr>
                            <m:t>𝑻</m:t>
                          </m:r>
                        </m:sup>
                      </m:sSup>
                      <m:r>
                        <a:rPr lang="en-US" sz="3200" b="1" i="1" smtClean="0">
                          <a:solidFill>
                            <a:schemeClr val="bg1"/>
                          </a:solidFill>
                          <a:latin typeface="Cambria Math"/>
                        </a:rPr>
                        <m:t>=</m:t>
                      </m:r>
                      <m:d>
                        <m:dPr>
                          <m:ctrlPr>
                            <a:rPr lang="en-US" sz="3200" b="1" i="1" smtClean="0">
                              <a:solidFill>
                                <a:schemeClr val="bg1"/>
                              </a:solidFill>
                              <a:latin typeface="Cambria Math" panose="02040503050406030204" pitchFamily="18" charset="0"/>
                            </a:rPr>
                          </m:ctrlPr>
                        </m:dPr>
                        <m:e>
                          <m:r>
                            <a:rPr lang="en-US" sz="3200" b="0" i="1" smtClean="0">
                              <a:solidFill>
                                <a:schemeClr val="bg1"/>
                              </a:solidFill>
                              <a:latin typeface="Cambria Math"/>
                            </a:rPr>
                            <m:t>𝑥</m:t>
                          </m:r>
                          <m:r>
                            <a:rPr lang="en-US" sz="3200" b="0" i="1" smtClean="0">
                              <a:solidFill>
                                <a:schemeClr val="bg1"/>
                              </a:solidFill>
                              <a:latin typeface="Cambria Math"/>
                            </a:rPr>
                            <m:t>     </m:t>
                          </m:r>
                          <m:r>
                            <a:rPr lang="en-US" sz="3200" b="0" i="1" smtClean="0">
                              <a:solidFill>
                                <a:schemeClr val="bg1"/>
                              </a:solidFill>
                              <a:latin typeface="Cambria Math"/>
                            </a:rPr>
                            <m:t>𝑦</m:t>
                          </m:r>
                        </m:e>
                      </m:d>
                    </m:oMath>
                  </m:oMathPara>
                </a14:m>
                <a:endParaRPr lang="en-GB" sz="3200" b="1"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56555" y="5212027"/>
                <a:ext cx="2552878" cy="593624"/>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376864" y="5164481"/>
                <a:ext cx="2752035" cy="688715"/>
              </a:xfrm>
              <a:prstGeom prst="rect">
                <a:avLst/>
              </a:prstGeom>
              <a:noFill/>
            </p:spPr>
            <p:txBody>
              <a:bodyPr wrap="none" rtlCol="0">
                <a:spAutoFit/>
              </a:bodyPr>
              <a:lstStyle/>
              <a:p>
                <a14:m>
                  <m:oMath xmlns:m="http://schemas.openxmlformats.org/officeDocument/2006/math">
                    <m:d>
                      <m:dPr>
                        <m:begChr m:val="‖"/>
                        <m:endChr m:val="‖"/>
                        <m:ctrlPr>
                          <a:rPr lang="en-GB" sz="3200" b="1" i="1" smtClean="0">
                            <a:solidFill>
                              <a:schemeClr val="bg1"/>
                            </a:solidFill>
                            <a:latin typeface="Cambria Math" panose="02040503050406030204" pitchFamily="18" charset="0"/>
                          </a:rPr>
                        </m:ctrlPr>
                      </m:dPr>
                      <m:e>
                        <m:r>
                          <a:rPr lang="en-US" sz="3200" b="1" i="1" smtClean="0">
                            <a:solidFill>
                              <a:schemeClr val="bg1"/>
                            </a:solidFill>
                            <a:latin typeface="Cambria Math"/>
                          </a:rPr>
                          <m:t>𝒂</m:t>
                        </m:r>
                      </m:e>
                    </m:d>
                  </m:oMath>
                </a14:m>
                <a:r>
                  <a:rPr lang="en-GB" sz="3200" b="1" dirty="0">
                    <a:solidFill>
                      <a:schemeClr val="bg1"/>
                    </a:solidFill>
                  </a:rPr>
                  <a:t>=</a:t>
                </a:r>
                <a14:m>
                  <m:oMath xmlns:m="http://schemas.openxmlformats.org/officeDocument/2006/math">
                    <m:rad>
                      <m:radPr>
                        <m:degHide m:val="on"/>
                        <m:ctrlPr>
                          <a:rPr lang="en-GB" sz="3200" b="1" i="1" dirty="0" smtClean="0">
                            <a:solidFill>
                              <a:schemeClr val="bg1"/>
                            </a:solidFill>
                            <a:latin typeface="Cambria Math" panose="02040503050406030204" pitchFamily="18" charset="0"/>
                          </a:rPr>
                        </m:ctrlPr>
                      </m:radPr>
                      <m:deg/>
                      <m:e>
                        <m:sSup>
                          <m:sSupPr>
                            <m:ctrlPr>
                              <a:rPr lang="en-GB" sz="3200" b="1" i="1" dirty="0" smtClean="0">
                                <a:solidFill>
                                  <a:schemeClr val="bg1"/>
                                </a:solidFill>
                                <a:latin typeface="Cambria Math" panose="02040503050406030204" pitchFamily="18" charset="0"/>
                              </a:rPr>
                            </m:ctrlPr>
                          </m:sSupPr>
                          <m:e>
                            <m:r>
                              <a:rPr lang="en-US" sz="3200" b="1" i="1" dirty="0" smtClean="0">
                                <a:solidFill>
                                  <a:schemeClr val="bg1"/>
                                </a:solidFill>
                                <a:latin typeface="Cambria Math"/>
                              </a:rPr>
                              <m:t>𝒙</m:t>
                            </m:r>
                          </m:e>
                          <m:sup>
                            <m:r>
                              <a:rPr lang="en-US" sz="3200" b="1" i="1" dirty="0" smtClean="0">
                                <a:solidFill>
                                  <a:schemeClr val="bg1"/>
                                </a:solidFill>
                                <a:latin typeface="Cambria Math"/>
                              </a:rPr>
                              <m:t>𝟐</m:t>
                            </m:r>
                          </m:sup>
                        </m:sSup>
                        <m:r>
                          <a:rPr lang="en-US" sz="3200" b="1" i="1" dirty="0" smtClean="0">
                            <a:solidFill>
                              <a:schemeClr val="bg1"/>
                            </a:solidFill>
                            <a:latin typeface="Cambria Math"/>
                          </a:rPr>
                          <m:t>+</m:t>
                        </m:r>
                        <m:sSup>
                          <m:sSupPr>
                            <m:ctrlPr>
                              <a:rPr lang="en-US" sz="3200" b="1" i="1" dirty="0" smtClean="0">
                                <a:solidFill>
                                  <a:schemeClr val="bg1"/>
                                </a:solidFill>
                                <a:latin typeface="Cambria Math" panose="02040503050406030204" pitchFamily="18" charset="0"/>
                              </a:rPr>
                            </m:ctrlPr>
                          </m:sSupPr>
                          <m:e>
                            <m:r>
                              <a:rPr lang="en-US" sz="3200" b="1" i="1" dirty="0" smtClean="0">
                                <a:solidFill>
                                  <a:schemeClr val="bg1"/>
                                </a:solidFill>
                                <a:latin typeface="Cambria Math"/>
                              </a:rPr>
                              <m:t>𝒚</m:t>
                            </m:r>
                          </m:e>
                          <m:sup>
                            <m:r>
                              <a:rPr lang="en-US" sz="3200" b="1" i="1" dirty="0" smtClean="0">
                                <a:solidFill>
                                  <a:schemeClr val="bg1"/>
                                </a:solidFill>
                                <a:latin typeface="Cambria Math"/>
                              </a:rPr>
                              <m:t>𝟐</m:t>
                            </m:r>
                          </m:sup>
                        </m:sSup>
                      </m:e>
                    </m:rad>
                  </m:oMath>
                </a14:m>
                <a:endParaRPr lang="en-GB" sz="3200" b="1"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76864" y="5164481"/>
                <a:ext cx="2752035" cy="688715"/>
              </a:xfrm>
              <a:prstGeom prst="rect">
                <a:avLst/>
              </a:prstGeom>
              <a:blipFill rotWithShape="1">
                <a:blip r:embed="rId5"/>
                <a:stretch>
                  <a:fillRect b="-25664"/>
                </a:stretch>
              </a:blipFill>
            </p:spPr>
            <p:txBody>
              <a:bodyPr/>
              <a:lstStyle/>
              <a:p>
                <a:r>
                  <a:rPr lang="en-GB">
                    <a:noFill/>
                  </a:rPr>
                  <a:t> </a:t>
                </a:r>
              </a:p>
            </p:txBody>
          </p:sp>
        </mc:Fallback>
      </mc:AlternateContent>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ChangeArrowheads="1"/>
          </p:cNvSpPr>
          <p:nvPr>
            <p:ph type="title"/>
          </p:nvPr>
        </p:nvSpPr>
        <p:spPr/>
        <p:txBody>
          <a:bodyPr/>
          <a:lstStyle/>
          <a:p>
            <a:r>
              <a:rPr lang="en-US"/>
              <a:t>Vector Multiplication</a:t>
            </a:r>
          </a:p>
        </p:txBody>
      </p:sp>
      <p:sp>
        <p:nvSpPr>
          <p:cNvPr id="1088515" name="Rectangle 3"/>
          <p:cNvSpPr>
            <a:spLocks noGrp="1" noChangeArrowheads="1"/>
          </p:cNvSpPr>
          <p:nvPr>
            <p:ph type="body" idx="1"/>
          </p:nvPr>
        </p:nvSpPr>
        <p:spPr>
          <a:xfrm>
            <a:off x="457200" y="1527175"/>
            <a:ext cx="8686800" cy="5029200"/>
          </a:xfrm>
        </p:spPr>
        <p:txBody>
          <a:bodyPr/>
          <a:lstStyle/>
          <a:p>
            <a:r>
              <a:rPr lang="en-US" b="1" i="1" dirty="0"/>
              <a:t>Dot product </a:t>
            </a:r>
          </a:p>
          <a:p>
            <a:r>
              <a:rPr lang="en-US" dirty="0"/>
              <a:t>Cross product </a:t>
            </a:r>
          </a:p>
          <a:p>
            <a:r>
              <a:rPr lang="en-US" dirty="0"/>
              <a:t>Orthonormal bases and coordinate frames</a:t>
            </a:r>
          </a:p>
          <a:p>
            <a:endParaRPr lang="en-US" dirty="0"/>
          </a:p>
          <a:p>
            <a:r>
              <a:rPr lang="en-US" dirty="0"/>
              <a:t>Note: Some books talk about right and left-handed coordinate systems.  We </a:t>
            </a:r>
            <a:r>
              <a:rPr lang="en-US" i="1" dirty="0"/>
              <a:t>always</a:t>
            </a:r>
            <a:r>
              <a:rPr lang="en-US" dirty="0"/>
              <a:t> use right-handed</a:t>
            </a:r>
          </a:p>
          <a:p>
            <a:pPr lvl="1"/>
            <a:endParaRPr lang="en-US" dirty="0"/>
          </a:p>
          <a:p>
            <a:endParaRPr lang="en-US" dirty="0"/>
          </a:p>
          <a:p>
            <a:pPr lvl="1">
              <a:buFont typeface="Wingdings" charset="0"/>
              <a:buNone/>
            </a:pPr>
            <a:endParaRPr lang="en-US" dirty="0"/>
          </a:p>
          <a:p>
            <a:pPr lvl="1">
              <a:buFont typeface="Wingdings" charset="0"/>
              <a:buNone/>
            </a:pPr>
            <a:endParaRPr lang="en-US" sz="20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527175"/>
            <a:ext cx="5327697" cy="5029200"/>
          </a:xfrm>
        </p:spPr>
        <p:txBody>
          <a:bodyPr/>
          <a:lstStyle/>
          <a:p>
            <a:r>
              <a:rPr lang="en-US" dirty="0"/>
              <a:t>Four fingers extend in the order of the vertexes, in the example, it’s 1-&gt;2-&gt;3-&gt;4.</a:t>
            </a:r>
          </a:p>
          <a:p>
            <a:r>
              <a:rPr lang="en-US" dirty="0"/>
              <a:t>Thumb towards the front of the surface, in the example, it’s upward.</a:t>
            </a:r>
          </a:p>
          <a:p>
            <a:pPr lvl="1"/>
            <a:r>
              <a:rPr lang="en-US" dirty="0"/>
              <a:t>The surface back: downward</a:t>
            </a:r>
            <a:endParaRPr lang="en-GB" dirty="0"/>
          </a:p>
        </p:txBody>
      </p:sp>
      <p:sp>
        <p:nvSpPr>
          <p:cNvPr id="3" name="Title 2"/>
          <p:cNvSpPr>
            <a:spLocks noGrp="1"/>
          </p:cNvSpPr>
          <p:nvPr>
            <p:ph type="title"/>
          </p:nvPr>
        </p:nvSpPr>
        <p:spPr/>
        <p:txBody>
          <a:bodyPr/>
          <a:lstStyle/>
          <a:p>
            <a:r>
              <a:rPr lang="en-US" dirty="0"/>
              <a:t>Right hand role</a:t>
            </a:r>
            <a:endParaRPr lang="en-GB" dirty="0"/>
          </a:p>
        </p:txBody>
      </p:sp>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765" y="1608049"/>
            <a:ext cx="3390395" cy="379997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0"/>
          <p:cNvGrpSpPr>
            <a:grpSpLocks/>
          </p:cNvGrpSpPr>
          <p:nvPr/>
        </p:nvGrpSpPr>
        <p:grpSpPr bwMode="auto">
          <a:xfrm>
            <a:off x="5730296" y="1628006"/>
            <a:ext cx="3213834" cy="3784571"/>
            <a:chOff x="5486399" y="152400"/>
            <a:chExt cx="3569162" cy="5179383"/>
          </a:xfrm>
        </p:grpSpPr>
        <p:cxnSp>
          <p:nvCxnSpPr>
            <p:cNvPr id="6" name="Straight Arrow Connector 5"/>
            <p:cNvCxnSpPr/>
            <p:nvPr/>
          </p:nvCxnSpPr>
          <p:spPr>
            <a:xfrm flipH="1" flipV="1">
              <a:off x="6997895" y="152400"/>
              <a:ext cx="31754" cy="3841905"/>
            </a:xfrm>
            <a:prstGeom prst="straightConnector1">
              <a:avLst/>
            </a:prstGeom>
            <a:ln w="3810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86806" y="4021055"/>
              <a:ext cx="196875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791238" y="4041117"/>
              <a:ext cx="1206656" cy="86601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14"/>
            <p:cNvSpPr>
              <a:spLocks noChangeArrowheads="1"/>
            </p:cNvSpPr>
            <p:nvPr/>
          </p:nvSpPr>
          <p:spPr bwMode="auto">
            <a:xfrm>
              <a:off x="5486399" y="480856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rgbClr val="00B050"/>
                  </a:solidFill>
                  <a:latin typeface="Times New Roman" pitchFamily="18" charset="0"/>
                  <a:ea typeface="华文新魏" pitchFamily="2" charset="-122"/>
                </a:rPr>
                <a:t>x</a:t>
              </a:r>
              <a:endParaRPr lang="en-US" altLang="en-US" sz="2800" b="1">
                <a:solidFill>
                  <a:srgbClr val="00B050"/>
                </a:solidFill>
                <a:ea typeface="华文新魏" pitchFamily="2" charset="-122"/>
              </a:endParaRPr>
            </a:p>
          </p:txBody>
        </p:sp>
        <p:sp>
          <p:nvSpPr>
            <p:cNvPr id="10" name="Rectangle 15"/>
            <p:cNvSpPr>
              <a:spLocks noChangeArrowheads="1"/>
            </p:cNvSpPr>
            <p:nvPr/>
          </p:nvSpPr>
          <p:spPr bwMode="auto">
            <a:xfrm>
              <a:off x="8691359" y="420838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rgbClr val="FF0000"/>
                  </a:solidFill>
                  <a:latin typeface="Times New Roman" pitchFamily="18" charset="0"/>
                  <a:ea typeface="华文新魏" pitchFamily="2" charset="-122"/>
                </a:rPr>
                <a:t>y</a:t>
              </a:r>
              <a:endParaRPr lang="en-US" altLang="en-US" sz="2800" b="1">
                <a:solidFill>
                  <a:srgbClr val="FF0000"/>
                </a:solidFill>
                <a:ea typeface="华文新魏" pitchFamily="2" charset="-122"/>
              </a:endParaRPr>
            </a:p>
          </p:txBody>
        </p:sp>
        <p:sp>
          <p:nvSpPr>
            <p:cNvPr id="11" name="Rectangle 16"/>
            <p:cNvSpPr>
              <a:spLocks noChangeArrowheads="1"/>
            </p:cNvSpPr>
            <p:nvPr/>
          </p:nvSpPr>
          <p:spPr bwMode="auto">
            <a:xfrm>
              <a:off x="7166707" y="152400"/>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zh-CN" sz="2800" b="1">
                  <a:solidFill>
                    <a:srgbClr val="3333FF"/>
                  </a:solidFill>
                  <a:latin typeface="Times New Roman" pitchFamily="18" charset="0"/>
                  <a:ea typeface="华文新魏" pitchFamily="2" charset="-122"/>
                </a:rPr>
                <a:t>z</a:t>
              </a:r>
              <a:endParaRPr lang="en-US" altLang="en-US" sz="2800" b="1">
                <a:solidFill>
                  <a:srgbClr val="3333FF"/>
                </a:solidFill>
                <a:ea typeface="华文新魏" pitchFamily="2" charset="-122"/>
              </a:endParaRPr>
            </a:p>
          </p:txBody>
        </p:sp>
      </p:grpSp>
    </p:spTree>
    <p:extLst>
      <p:ext uri="{BB962C8B-B14F-4D97-AF65-F5344CB8AC3E}">
        <p14:creationId xmlns:p14="http://schemas.microsoft.com/office/powerpoint/2010/main" val="23596522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en-US"/>
              <a:t>Dot (scalar) product</a:t>
            </a:r>
          </a:p>
        </p:txBody>
      </p:sp>
      <p:sp>
        <p:nvSpPr>
          <p:cNvPr id="1089539" name="Rectangle 3"/>
          <p:cNvSpPr>
            <a:spLocks noGrp="1" noChangeArrowheads="1"/>
          </p:cNvSpPr>
          <p:nvPr>
            <p:ph type="body" idx="1"/>
          </p:nvPr>
        </p:nvSpPr>
        <p:spPr/>
        <p:txBody>
          <a:bodyPr/>
          <a:lstStyle/>
          <a:p>
            <a:endParaRPr lang="en-US">
              <a:solidFill>
                <a:schemeClr val="bg1"/>
              </a:solidFill>
            </a:endParaRPr>
          </a:p>
          <a:p>
            <a:pPr lvl="1"/>
            <a:endParaRPr lang="en-US">
              <a:solidFill>
                <a:schemeClr val="bg1"/>
              </a:solidFill>
            </a:endParaRPr>
          </a:p>
          <a:p>
            <a:endParaRPr lang="en-US">
              <a:solidFill>
                <a:schemeClr val="bg1"/>
              </a:solidFill>
            </a:endParaRPr>
          </a:p>
          <a:p>
            <a:pPr lvl="1">
              <a:buFont typeface="Wingdings" charset="0"/>
              <a:buNone/>
            </a:pPr>
            <a:endParaRPr lang="en-US">
              <a:solidFill>
                <a:schemeClr val="bg1"/>
              </a:solidFill>
            </a:endParaRPr>
          </a:p>
          <a:p>
            <a:pPr lvl="1">
              <a:buFont typeface="Wingdings" charset="0"/>
              <a:buNone/>
            </a:pPr>
            <a:endParaRPr lang="en-US" sz="2000">
              <a:solidFill>
                <a:schemeClr val="bg1"/>
              </a:solidFill>
            </a:endParaRPr>
          </a:p>
        </p:txBody>
      </p:sp>
      <p:sp>
        <p:nvSpPr>
          <p:cNvPr id="1089540" name="Line 4"/>
          <p:cNvSpPr>
            <a:spLocks noChangeShapeType="1"/>
          </p:cNvSpPr>
          <p:nvPr/>
        </p:nvSpPr>
        <p:spPr bwMode="auto">
          <a:xfrm>
            <a:off x="2811463" y="3287717"/>
            <a:ext cx="4621212" cy="285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89541" name="Line 5"/>
          <p:cNvSpPr>
            <a:spLocks noChangeShapeType="1"/>
          </p:cNvSpPr>
          <p:nvPr/>
        </p:nvSpPr>
        <p:spPr bwMode="auto">
          <a:xfrm flipV="1">
            <a:off x="2811469" y="1527176"/>
            <a:ext cx="3608387" cy="175101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bg1"/>
              </a:solidFill>
            </a:endParaRPr>
          </a:p>
        </p:txBody>
      </p:sp>
      <p:sp>
        <p:nvSpPr>
          <p:cNvPr id="1089542" name="Text Box 6"/>
          <p:cNvSpPr txBox="1">
            <a:spLocks noChangeArrowheads="1"/>
          </p:cNvSpPr>
          <p:nvPr/>
        </p:nvSpPr>
        <p:spPr bwMode="auto">
          <a:xfrm>
            <a:off x="7425442" y="2984500"/>
            <a:ext cx="3843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a</a:t>
            </a:r>
          </a:p>
        </p:txBody>
      </p:sp>
      <p:sp>
        <p:nvSpPr>
          <p:cNvPr id="1089543" name="Text Box 7"/>
          <p:cNvSpPr txBox="1">
            <a:spLocks noChangeArrowheads="1"/>
          </p:cNvSpPr>
          <p:nvPr/>
        </p:nvSpPr>
        <p:spPr bwMode="auto">
          <a:xfrm>
            <a:off x="6364693" y="1217613"/>
            <a:ext cx="4040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Arial" charset="0"/>
              </a:rPr>
              <a:t>b</a:t>
            </a:r>
          </a:p>
        </p:txBody>
      </p:sp>
      <mc:AlternateContent xmlns:mc="http://schemas.openxmlformats.org/markup-compatibility/2006" xmlns:a14="http://schemas.microsoft.com/office/drawing/2010/main">
        <mc:Choice Requires="a14">
          <p:sp>
            <p:nvSpPr>
              <p:cNvPr id="2" name="TextBox 1"/>
              <p:cNvSpPr txBox="1"/>
              <p:nvPr/>
            </p:nvSpPr>
            <p:spPr>
              <a:xfrm>
                <a:off x="351763" y="4008466"/>
                <a:ext cx="26384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oMath>
                  </m:oMathPara>
                </a14:m>
                <a:endParaRPr lang="en-GB" b="1"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51763" y="4008466"/>
                <a:ext cx="2638479" cy="523220"/>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0354" y="4531686"/>
                <a:ext cx="474572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chemeClr val="bg1"/>
                          </a:solidFill>
                          <a:latin typeface="Cambria Math"/>
                          <a:ea typeface="Cambria Math"/>
                        </a:rPr>
                        <m:t>𝒂</m:t>
                      </m:r>
                      <m:r>
                        <a:rPr lang="en-US" b="1" i="1">
                          <a:solidFill>
                            <a:schemeClr val="bg1"/>
                          </a:solidFill>
                          <a:latin typeface="Cambria Math"/>
                          <a:ea typeface="Cambria Math"/>
                        </a:rPr>
                        <m:t>∙</m:t>
                      </m:r>
                      <m:d>
                        <m:dPr>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𝒃</m:t>
                          </m:r>
                          <m:r>
                            <a:rPr lang="en-US" b="1" i="1">
                              <a:solidFill>
                                <a:schemeClr val="bg1"/>
                              </a:solidFill>
                              <a:latin typeface="Cambria Math"/>
                              <a:ea typeface="Cambria Math"/>
                            </a:rPr>
                            <m:t>+</m:t>
                          </m:r>
                          <m:r>
                            <a:rPr lang="en-US" b="1" i="1">
                              <a:solidFill>
                                <a:schemeClr val="bg1"/>
                              </a:solidFill>
                              <a:latin typeface="Cambria Math"/>
                              <a:ea typeface="Cambria Math"/>
                            </a:rPr>
                            <m:t>𝒄</m:t>
                          </m:r>
                        </m:e>
                      </m:d>
                      <m:r>
                        <a:rPr lang="en-US" b="1" i="1">
                          <a:solidFill>
                            <a:schemeClr val="bg1"/>
                          </a:solidFill>
                          <a:latin typeface="Cambria Math"/>
                          <a:ea typeface="Cambria Math"/>
                        </a:rPr>
                        <m:t>=</m:t>
                      </m:r>
                      <m:r>
                        <a:rPr lang="en-US" b="1" i="1">
                          <a:solidFill>
                            <a:schemeClr val="bg1"/>
                          </a:solidFill>
                          <a:latin typeface="Cambria Math"/>
                          <a:ea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b="1" i="1">
                          <a:solidFill>
                            <a:schemeClr val="bg1"/>
                          </a:solidFill>
                          <a:latin typeface="Cambria Math"/>
                          <a:ea typeface="Cambria Math"/>
                        </a:rPr>
                        <m:t>+</m:t>
                      </m:r>
                      <m:r>
                        <a:rPr lang="en-US" b="1" i="1">
                          <a:solidFill>
                            <a:schemeClr val="bg1"/>
                          </a:solidFill>
                          <a:latin typeface="Cambria Math"/>
                          <a:ea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𝒄</m:t>
                      </m:r>
                    </m:oMath>
                  </m:oMathPara>
                </a14:m>
                <a:endParaRPr lang="en-GB" b="1" i="1" dirty="0">
                  <a:solidFill>
                    <a:schemeClr val="bg1"/>
                  </a:solidFill>
                  <a:latin typeface="Cambria Math"/>
                  <a:ea typeface="Cambria Math"/>
                </a:endParaRPr>
              </a:p>
              <a:p>
                <a:pPr/>
                <a14:m>
                  <m:oMathPara xmlns:m="http://schemas.openxmlformats.org/officeDocument/2006/math">
                    <m:oMathParaPr>
                      <m:jc m:val="centerGroup"/>
                    </m:oMathParaPr>
                    <m:oMath xmlns:m="http://schemas.openxmlformats.org/officeDocument/2006/math">
                      <m:d>
                        <m:dPr>
                          <m:ctrlPr>
                            <a:rPr lang="en-GB" i="1" smtClean="0">
                              <a:solidFill>
                                <a:schemeClr val="bg1"/>
                              </a:solidFill>
                              <a:latin typeface="Cambria Math" panose="02040503050406030204" pitchFamily="18" charset="0"/>
                            </a:rPr>
                          </m:ctrlPr>
                        </m:dPr>
                        <m:e>
                          <m:r>
                            <a:rPr lang="en-US" b="0" i="1" smtClean="0">
                              <a:solidFill>
                                <a:schemeClr val="bg1"/>
                              </a:solidFill>
                              <a:latin typeface="Cambria Math"/>
                            </a:rPr>
                            <m:t>𝑘</m:t>
                          </m:r>
                          <m:r>
                            <a:rPr lang="en-US" b="1" i="1" smtClean="0">
                              <a:solidFill>
                                <a:schemeClr val="bg1"/>
                              </a:solidFill>
                              <a:latin typeface="Cambria Math"/>
                            </a:rPr>
                            <m:t>𝒂</m:t>
                          </m:r>
                        </m:e>
                      </m:d>
                      <m:r>
                        <a:rPr lang="en-GB" i="1" smtClean="0">
                          <a:solidFill>
                            <a:schemeClr val="bg1"/>
                          </a:solidFill>
                          <a:latin typeface="Cambria Math"/>
                          <a:ea typeface="Cambria Math"/>
                        </a:rPr>
                        <m:t>∙</m:t>
                      </m:r>
                      <m:r>
                        <a:rPr lang="en-US" b="1" i="1" smtClean="0">
                          <a:solidFill>
                            <a:schemeClr val="bg1"/>
                          </a:solidFill>
                          <a:latin typeface="Cambria Math"/>
                          <a:ea typeface="Cambria Math"/>
                        </a:rPr>
                        <m:t>𝒃</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𝒂</m:t>
                      </m:r>
                      <m:r>
                        <a:rPr lang="en-US" b="0" i="1" smtClean="0">
                          <a:solidFill>
                            <a:schemeClr val="bg1"/>
                          </a:solidFill>
                          <a:latin typeface="Cambria Math"/>
                          <a:ea typeface="Cambria Math"/>
                        </a:rPr>
                        <m:t>∙</m:t>
                      </m:r>
                      <m:d>
                        <m:dPr>
                          <m:ctrlPr>
                            <a:rPr lang="en-US" b="0" i="1" smtClean="0">
                              <a:solidFill>
                                <a:schemeClr val="bg1"/>
                              </a:solidFill>
                              <a:latin typeface="Cambria Math" panose="02040503050406030204" pitchFamily="18" charset="0"/>
                              <a:ea typeface="Cambria Math"/>
                            </a:rPr>
                          </m:ctrlPr>
                        </m:dPr>
                        <m:e>
                          <m:r>
                            <a:rPr lang="en-US" b="0" i="1" smtClean="0">
                              <a:solidFill>
                                <a:schemeClr val="bg1"/>
                              </a:solidFill>
                              <a:latin typeface="Cambria Math"/>
                              <a:ea typeface="Cambria Math"/>
                            </a:rPr>
                            <m:t>𝑘</m:t>
                          </m:r>
                          <m:r>
                            <a:rPr lang="en-US" b="1" i="1" smtClean="0">
                              <a:solidFill>
                                <a:schemeClr val="bg1"/>
                              </a:solidFill>
                              <a:latin typeface="Cambria Math"/>
                              <a:ea typeface="Cambria Math"/>
                            </a:rPr>
                            <m:t>𝒃</m:t>
                          </m:r>
                        </m:e>
                      </m:d>
                      <m:r>
                        <a:rPr lang="en-US" b="0" i="1" smtClean="0">
                          <a:solidFill>
                            <a:schemeClr val="bg1"/>
                          </a:solidFill>
                          <a:latin typeface="Cambria Math"/>
                          <a:ea typeface="Cambria Math"/>
                        </a:rPr>
                        <m:t>=</m:t>
                      </m:r>
                      <m:r>
                        <a:rPr lang="en-US" b="0" i="1" smtClean="0">
                          <a:solidFill>
                            <a:schemeClr val="bg1"/>
                          </a:solidFill>
                          <a:latin typeface="Cambria Math"/>
                          <a:ea typeface="Cambria Math"/>
                        </a:rPr>
                        <m:t>𝑘</m:t>
                      </m:r>
                      <m:r>
                        <a:rPr lang="en-US" b="0" i="1" smtClean="0">
                          <a:solidFill>
                            <a:schemeClr val="bg1"/>
                          </a:solidFill>
                          <a:latin typeface="Cambria Math"/>
                          <a:ea typeface="Cambria Math"/>
                        </a:rPr>
                        <m:t>(</m:t>
                      </m:r>
                      <m:r>
                        <a:rPr lang="en-US" b="1" i="1" smtClean="0">
                          <a:solidFill>
                            <a:schemeClr val="bg1"/>
                          </a:solidFill>
                          <a:latin typeface="Cambria Math"/>
                          <a:ea typeface="Cambria Math"/>
                        </a:rPr>
                        <m:t>𝒂</m:t>
                      </m:r>
                      <m:r>
                        <a:rPr lang="en-US" b="1" i="1" smtClean="0">
                          <a:solidFill>
                            <a:schemeClr val="bg1"/>
                          </a:solidFill>
                          <a:latin typeface="Cambria Math"/>
                          <a:ea typeface="Cambria Math"/>
                        </a:rPr>
                        <m:t>∙</m:t>
                      </m:r>
                      <m:r>
                        <a:rPr lang="en-US" b="1" i="1" smtClean="0">
                          <a:solidFill>
                            <a:schemeClr val="bg1"/>
                          </a:solidFill>
                          <a:latin typeface="Cambria Math"/>
                          <a:ea typeface="Cambria Math"/>
                        </a:rPr>
                        <m:t>𝒃</m:t>
                      </m:r>
                      <m:r>
                        <a:rPr lang="en-US" b="0" i="1" smtClean="0">
                          <a:solidFill>
                            <a:schemeClr val="bg1"/>
                          </a:solidFill>
                          <a:latin typeface="Cambria Math"/>
                          <a:ea typeface="Cambria Math"/>
                        </a:rPr>
                        <m:t>)</m:t>
                      </m:r>
                    </m:oMath>
                  </m:oMathPara>
                </a14:m>
                <a:endParaRPr lang="en-GB"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354" y="4531686"/>
                <a:ext cx="4745722" cy="954107"/>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939906" y="4252584"/>
                <a:ext cx="3253583" cy="523220"/>
              </a:xfrm>
              <a:prstGeom prst="rect">
                <a:avLst/>
              </a:prstGeom>
              <a:noFill/>
            </p:spPr>
            <p:txBody>
              <a:bodyPr wrap="none" rtlCol="0">
                <a:spAutoFit/>
              </a:bodyPr>
              <a:lstStyle/>
              <a:p>
                <a14:m>
                  <m:oMath xmlns:m="http://schemas.openxmlformats.org/officeDocument/2006/math">
                    <m:r>
                      <a:rPr lang="en-US" b="1" i="1">
                        <a:solidFill>
                          <a:schemeClr val="bg1"/>
                        </a:solidFill>
                        <a:latin typeface="Cambria Math"/>
                        <a:ea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r>
                      <a:rPr lang="en-US" b="1" i="1">
                        <a:solidFill>
                          <a:schemeClr val="bg1"/>
                        </a:solidFill>
                        <a:latin typeface="Cambria Math"/>
                        <a:ea typeface="Cambria Math"/>
                      </a:rPr>
                      <m:t>=</m:t>
                    </m:r>
                    <m:d>
                      <m:dPr>
                        <m:begChr m:val="‖"/>
                        <m:endChr m:val="‖"/>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𝒂</m:t>
                        </m:r>
                      </m:e>
                    </m:d>
                    <m:d>
                      <m:dPr>
                        <m:begChr m:val="‖"/>
                        <m:endChr m:val="‖"/>
                        <m:ctrlPr>
                          <a:rPr lang="en-US" b="1"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𝒃</m:t>
                        </m:r>
                      </m:e>
                    </m:d>
                  </m:oMath>
                </a14:m>
                <a:r>
                  <a:rPr lang="en-GB" dirty="0">
                    <a:solidFill>
                      <a:schemeClr val="bg1"/>
                    </a:solidFill>
                  </a:rPr>
                  <a:t>cos</a:t>
                </a:r>
                <a14:m>
                  <m:oMath xmlns:m="http://schemas.openxmlformats.org/officeDocument/2006/math">
                    <m:r>
                      <a:rPr lang="en-GB" i="1" dirty="0" smtClean="0">
                        <a:solidFill>
                          <a:schemeClr val="bg1"/>
                        </a:solidFill>
                        <a:latin typeface="Cambria Math"/>
                        <a:ea typeface="Cambria Math"/>
                      </a:rPr>
                      <m:t>𝜑</m:t>
                    </m:r>
                  </m:oMath>
                </a14:m>
                <a:endParaRPr lang="en-GB"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39906" y="4252584"/>
                <a:ext cx="3253583" cy="523220"/>
              </a:xfrm>
              <a:prstGeom prst="rect">
                <a:avLst/>
              </a:prstGeom>
              <a:blipFill rotWithShape="1">
                <a:blip r:embed="rId5"/>
                <a:stretch>
                  <a:fillRect t="-11765" b="-3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71161" y="2723821"/>
                <a:ext cx="52578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a:ea typeface="Cambria Math"/>
                        </a:rPr>
                        <m:t>𝜑</m:t>
                      </m:r>
                    </m:oMath>
                  </m:oMathPara>
                </a14:m>
                <a:endParaRPr lang="en-GB"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71161" y="2723821"/>
                <a:ext cx="525785" cy="523220"/>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69434" y="5224183"/>
                <a:ext cx="3508012" cy="10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a:ea typeface="Cambria Math"/>
                        </a:rPr>
                        <m:t>𝜑</m:t>
                      </m:r>
                      <m:r>
                        <a:rPr lang="en-US" b="0" i="1" smtClean="0">
                          <a:solidFill>
                            <a:schemeClr val="bg1"/>
                          </a:solidFill>
                          <a:latin typeface="Cambria Math"/>
                          <a:ea typeface="Cambria Math"/>
                        </a:rPr>
                        <m:t>=</m:t>
                      </m:r>
                      <m:func>
                        <m:funcPr>
                          <m:ctrlPr>
                            <a:rPr lang="en-US" b="0" i="1" smtClean="0">
                              <a:solidFill>
                                <a:schemeClr val="bg1"/>
                              </a:solidFill>
                              <a:latin typeface="Cambria Math" panose="02040503050406030204" pitchFamily="18" charset="0"/>
                              <a:ea typeface="Cambria Math"/>
                            </a:rPr>
                          </m:ctrlPr>
                        </m:funcPr>
                        <m:fName>
                          <m:sSup>
                            <m:sSupPr>
                              <m:ctrlPr>
                                <a:rPr lang="en-US" b="0" i="1" smtClean="0">
                                  <a:solidFill>
                                    <a:schemeClr val="bg1"/>
                                  </a:solidFill>
                                  <a:latin typeface="Cambria Math" panose="02040503050406030204" pitchFamily="18" charset="0"/>
                                  <a:ea typeface="Cambria Math"/>
                                </a:rPr>
                              </m:ctrlPr>
                            </m:sSupPr>
                            <m:e>
                              <m:r>
                                <m:rPr>
                                  <m:sty m:val="p"/>
                                </m:rPr>
                                <a:rPr lang="en-US" b="0" i="0" smtClean="0">
                                  <a:solidFill>
                                    <a:schemeClr val="bg1"/>
                                  </a:solidFill>
                                  <a:latin typeface="Cambria Math"/>
                                  <a:ea typeface="Cambria Math"/>
                                </a:rPr>
                                <m:t>cos</m:t>
                              </m:r>
                            </m:e>
                            <m:sup>
                              <m:r>
                                <a:rPr lang="en-US" b="0" i="1" smtClean="0">
                                  <a:solidFill>
                                    <a:schemeClr val="bg1"/>
                                  </a:solidFill>
                                  <a:latin typeface="Cambria Math"/>
                                  <a:ea typeface="Cambria Math"/>
                                </a:rPr>
                                <m:t>−1</m:t>
                              </m:r>
                            </m:sup>
                          </m:sSup>
                        </m:fName>
                        <m:e>
                          <m:d>
                            <m:dPr>
                              <m:ctrlPr>
                                <a:rPr lang="en-US" b="0" i="1" smtClean="0">
                                  <a:solidFill>
                                    <a:schemeClr val="bg1"/>
                                  </a:solidFill>
                                  <a:latin typeface="Cambria Math" panose="02040503050406030204" pitchFamily="18" charset="0"/>
                                  <a:ea typeface="Cambria Math"/>
                                </a:rPr>
                              </m:ctrlPr>
                            </m:dPr>
                            <m:e>
                              <m:f>
                                <m:fPr>
                                  <m:ctrlPr>
                                    <a:rPr lang="en-US" b="0" i="1" smtClean="0">
                                      <a:solidFill>
                                        <a:schemeClr val="bg1"/>
                                      </a:solidFill>
                                      <a:latin typeface="Cambria Math" panose="02040503050406030204" pitchFamily="18" charset="0"/>
                                      <a:ea typeface="Cambria Math"/>
                                    </a:rPr>
                                  </m:ctrlPr>
                                </m:fPr>
                                <m:num>
                                  <m:r>
                                    <a:rPr lang="en-US" b="1" i="1">
                                      <a:solidFill>
                                        <a:schemeClr val="bg1"/>
                                      </a:solidFill>
                                      <a:latin typeface="Cambria Math"/>
                                    </a:rPr>
                                    <m:t>𝒂</m:t>
                                  </m:r>
                                  <m:r>
                                    <a:rPr lang="en-US" b="1" i="1">
                                      <a:solidFill>
                                        <a:schemeClr val="bg1"/>
                                      </a:solidFill>
                                      <a:latin typeface="Cambria Math"/>
                                      <a:ea typeface="Cambria Math"/>
                                    </a:rPr>
                                    <m:t>∙</m:t>
                                  </m:r>
                                  <m:r>
                                    <a:rPr lang="en-US" b="1" i="1">
                                      <a:solidFill>
                                        <a:schemeClr val="bg1"/>
                                      </a:solidFill>
                                      <a:latin typeface="Cambria Math"/>
                                      <a:ea typeface="Cambria Math"/>
                                    </a:rPr>
                                    <m:t>𝒃</m:t>
                                  </m:r>
                                </m:num>
                                <m:den>
                                  <m:d>
                                    <m:dPr>
                                      <m:begChr m:val="‖"/>
                                      <m:endChr m:val="‖"/>
                                      <m:ctrlPr>
                                        <a:rPr lang="en-US"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𝒂</m:t>
                                      </m:r>
                                    </m:e>
                                  </m:d>
                                  <m:d>
                                    <m:dPr>
                                      <m:begChr m:val="‖"/>
                                      <m:endChr m:val="‖"/>
                                      <m:ctrlPr>
                                        <a:rPr lang="en-US" i="1">
                                          <a:solidFill>
                                            <a:schemeClr val="bg1"/>
                                          </a:solidFill>
                                          <a:latin typeface="Cambria Math" panose="02040503050406030204" pitchFamily="18" charset="0"/>
                                          <a:ea typeface="Cambria Math"/>
                                        </a:rPr>
                                      </m:ctrlPr>
                                    </m:dPr>
                                    <m:e>
                                      <m:r>
                                        <a:rPr lang="en-US" b="1" i="1">
                                          <a:solidFill>
                                            <a:schemeClr val="bg1"/>
                                          </a:solidFill>
                                          <a:latin typeface="Cambria Math"/>
                                          <a:ea typeface="Cambria Math"/>
                                        </a:rPr>
                                        <m:t>𝒃</m:t>
                                      </m:r>
                                    </m:e>
                                  </m:d>
                                </m:den>
                              </m:f>
                            </m:e>
                          </m:d>
                        </m:e>
                      </m:func>
                    </m:oMath>
                  </m:oMathPara>
                </a14:m>
                <a:endParaRPr lang="en-GB"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69434" y="5224183"/>
                <a:ext cx="3508012" cy="1060483"/>
              </a:xfrm>
              <a:prstGeom prst="rect">
                <a:avLst/>
              </a:prstGeom>
              <a:blipFill rotWithShape="1">
                <a:blip r:embed="rId7"/>
                <a:stretch>
                  <a:fillRect/>
                </a:stretch>
              </a:blipFill>
            </p:spPr>
            <p:txBody>
              <a:bodyPr/>
              <a:lstStyle/>
              <a:p>
                <a:r>
                  <a:rPr lang="en-GB">
                    <a:noFill/>
                  </a:rPr>
                  <a:t> </a:t>
                </a:r>
              </a:p>
            </p:txBody>
          </p:sp>
        </mc:Fallback>
      </mc:AlternateContent>
    </p:spTree>
  </p:cSld>
  <p:clrMapOvr>
    <a:masterClrMapping/>
  </p:clrMapOvr>
  <p:transition/>
</p:sld>
</file>

<file path=ppt/theme/theme1.xml><?xml version="1.0" encoding="utf-8"?>
<a:theme xmlns:a="http://schemas.openxmlformats.org/drawingml/2006/main" name="Default Design">
  <a:themeElements>
    <a:clrScheme name="Default Design 8">
      <a:dk1>
        <a:srgbClr val="292929"/>
      </a:dk1>
      <a:lt1>
        <a:srgbClr val="FFFFFF"/>
      </a:lt1>
      <a:dk2>
        <a:srgbClr val="333333"/>
      </a:dk2>
      <a:lt2>
        <a:srgbClr val="FFFFFF"/>
      </a:lt2>
      <a:accent1>
        <a:srgbClr val="A50021"/>
      </a:accent1>
      <a:accent2>
        <a:srgbClr val="666633"/>
      </a:accent2>
      <a:accent3>
        <a:srgbClr val="ADADAD"/>
      </a:accent3>
      <a:accent4>
        <a:srgbClr val="DADADA"/>
      </a:accent4>
      <a:accent5>
        <a:srgbClr val="CFAAAB"/>
      </a:accent5>
      <a:accent6>
        <a:srgbClr val="5C5C2D"/>
      </a:accent6>
      <a:hlink>
        <a:srgbClr val="0033CC"/>
      </a:hlink>
      <a:folHlink>
        <a:srgbClr val="FFCC66"/>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292929"/>
        </a:dk1>
        <a:lt1>
          <a:srgbClr val="FFFFFF"/>
        </a:lt1>
        <a:dk2>
          <a:srgbClr val="333333"/>
        </a:dk2>
        <a:lt2>
          <a:srgbClr val="FFFFFF"/>
        </a:lt2>
        <a:accent1>
          <a:srgbClr val="A50021"/>
        </a:accent1>
        <a:accent2>
          <a:srgbClr val="666633"/>
        </a:accent2>
        <a:accent3>
          <a:srgbClr val="ADADAD"/>
        </a:accent3>
        <a:accent4>
          <a:srgbClr val="DADADA"/>
        </a:accent4>
        <a:accent5>
          <a:srgbClr val="CFAAAB"/>
        </a:accent5>
        <a:accent6>
          <a:srgbClr val="5C5C2D"/>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Custom 6">
      <a:dk1>
        <a:srgbClr val="FFFFFF"/>
      </a:dk1>
      <a:lt1>
        <a:srgbClr val="FFFFFF"/>
      </a:lt1>
      <a:dk2>
        <a:srgbClr val="FFFFFF"/>
      </a:dk2>
      <a:lt2>
        <a:srgbClr val="FFFFFF"/>
      </a:lt2>
      <a:accent1>
        <a:srgbClr val="002060"/>
      </a:accent1>
      <a:accent2>
        <a:srgbClr val="002060"/>
      </a:accent2>
      <a:accent3>
        <a:srgbClr val="002060"/>
      </a:accent3>
      <a:accent4>
        <a:srgbClr val="002060"/>
      </a:accent4>
      <a:accent5>
        <a:srgbClr val="002060"/>
      </a:accent5>
      <a:accent6>
        <a:srgbClr val="002060"/>
      </a:accent6>
      <a:hlink>
        <a:srgbClr val="4775FF"/>
      </a:hlink>
      <a:folHlink>
        <a:srgbClr val="00206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292929"/>
        </a:dk1>
        <a:lt1>
          <a:srgbClr val="FFFFFF"/>
        </a:lt1>
        <a:dk2>
          <a:srgbClr val="333333"/>
        </a:dk2>
        <a:lt2>
          <a:srgbClr val="FFFFFF"/>
        </a:lt2>
        <a:accent1>
          <a:srgbClr val="A50021"/>
        </a:accent1>
        <a:accent2>
          <a:srgbClr val="666633"/>
        </a:accent2>
        <a:accent3>
          <a:srgbClr val="ADADAD"/>
        </a:accent3>
        <a:accent4>
          <a:srgbClr val="DADADA"/>
        </a:accent4>
        <a:accent5>
          <a:srgbClr val="CFAAAB"/>
        </a:accent5>
        <a:accent6>
          <a:srgbClr val="5C5C2D"/>
        </a:accent6>
        <a:hlink>
          <a:srgbClr val="0033CC"/>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28150</TotalTime>
  <Words>6937</Words>
  <Application>Microsoft Office PowerPoint</Application>
  <PresentationFormat>信纸(8.5x11 英寸)</PresentationFormat>
  <Paragraphs>460</Paragraphs>
  <Slides>35</Slides>
  <Notes>28</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35</vt:i4>
      </vt:variant>
    </vt:vector>
  </HeadingPairs>
  <TitlesOfParts>
    <vt:vector size="44" baseType="lpstr">
      <vt:lpstr>Arial</vt:lpstr>
      <vt:lpstr>Times New Roman</vt:lpstr>
      <vt:lpstr>华文新魏</vt:lpstr>
      <vt:lpstr>Courier New</vt:lpstr>
      <vt:lpstr>Wingdings</vt:lpstr>
      <vt:lpstr>Cambria Math</vt:lpstr>
      <vt:lpstr>Default Design</vt:lpstr>
      <vt:lpstr>1_Default Design</vt:lpstr>
      <vt:lpstr>Equation</vt:lpstr>
      <vt:lpstr>COMP4033 Computer Graphics  Lecture 2: Review of Basic Math </vt:lpstr>
      <vt:lpstr>To Do</vt:lpstr>
      <vt:lpstr>Motivation and Outline</vt:lpstr>
      <vt:lpstr>Vectors</vt:lpstr>
      <vt:lpstr>Vector Addition</vt:lpstr>
      <vt:lpstr>Cartesian Coordinates</vt:lpstr>
      <vt:lpstr>Vector Multiplication</vt:lpstr>
      <vt:lpstr>Right hand role</vt:lpstr>
      <vt:lpstr>Dot (scalar) product</vt:lpstr>
      <vt:lpstr>PowerPoint 演示文稿</vt:lpstr>
      <vt:lpstr>Dot product in Cartesian components</vt:lpstr>
      <vt:lpstr>Dot product: some applications in CG</vt:lpstr>
      <vt:lpstr>Projections (of b on a)</vt:lpstr>
      <vt:lpstr>Vector Multiplication</vt:lpstr>
      <vt:lpstr>Cross (vector) product</vt:lpstr>
      <vt:lpstr>Cross product: Properties</vt:lpstr>
      <vt:lpstr>In class practise:</vt:lpstr>
      <vt:lpstr>Cross product: Cartesian formula?</vt:lpstr>
      <vt:lpstr>PowerPoint 演示文稿</vt:lpstr>
      <vt:lpstr>Vector Multiplication</vt:lpstr>
      <vt:lpstr>Orthonormal bases/coordinate frames</vt:lpstr>
      <vt:lpstr>Coordinate Frames</vt:lpstr>
      <vt:lpstr>Constructing a coordinate frame</vt:lpstr>
      <vt:lpstr>PowerPoint 演示文稿</vt:lpstr>
      <vt:lpstr>Constructing a coordinate frame?</vt:lpstr>
      <vt:lpstr>Constructing a camera coordinate frame</vt:lpstr>
      <vt:lpstr>Matrices</vt:lpstr>
      <vt:lpstr>Matrix-matrix multiplication</vt:lpstr>
      <vt:lpstr>Matrix-matrix multiplication</vt:lpstr>
      <vt:lpstr>Matrix-Vector Multiplication</vt:lpstr>
      <vt:lpstr>Transpose of a Matrix (or vector?)</vt:lpstr>
      <vt:lpstr>Identity Matrix and Inverses</vt:lpstr>
      <vt:lpstr>Vector multiplication in Matrix form</vt:lpstr>
      <vt:lpstr>Writing assign 1</vt:lpstr>
      <vt:lpstr>f</vt:lpstr>
    </vt:vector>
  </TitlesOfParts>
  <Company>Columbia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Signal-Theoretic Representations of Appearance</dc:title>
  <dc:creator>Ravi Ramamoorthi</dc:creator>
  <cp:lastModifiedBy>Ringo Woo</cp:lastModifiedBy>
  <cp:revision>684</cp:revision>
  <cp:lastPrinted>1999-08-03T15:46:38Z</cp:lastPrinted>
  <dcterms:created xsi:type="dcterms:W3CDTF">1999-02-11T00:43:51Z</dcterms:created>
  <dcterms:modified xsi:type="dcterms:W3CDTF">2025-04-04T08:10:42Z</dcterms:modified>
</cp:coreProperties>
</file>